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7" r:id="rId25"/>
    <p:sldId id="279" r:id="rId26"/>
    <p:sldId id="280"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5343" autoAdjust="0"/>
  </p:normalViewPr>
  <p:slideViewPr>
    <p:cSldViewPr snapToGrid="0">
      <p:cViewPr varScale="1">
        <p:scale>
          <a:sx n="88" d="100"/>
          <a:sy n="88" d="100"/>
        </p:scale>
        <p:origin x="36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BF7A1-DB2D-4915-A1CD-93993C55879B}" type="datetimeFigureOut">
              <a:rPr lang="en-PH" smtClean="0"/>
              <a:t>13/04/2018</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585A-9EBE-4BB3-A5F0-7EB58B626577}" type="slidenum">
              <a:rPr lang="en-PH" smtClean="0"/>
              <a:t>‹#›</a:t>
            </a:fld>
            <a:endParaRPr lang="en-PH"/>
          </a:p>
        </p:txBody>
      </p:sp>
    </p:spTree>
    <p:extLst>
      <p:ext uri="{BB962C8B-B14F-4D97-AF65-F5344CB8AC3E}">
        <p14:creationId xmlns:p14="http://schemas.microsoft.com/office/powerpoint/2010/main" val="317904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E6E5585A-9EBE-4BB3-A5F0-7EB58B626577}" type="slidenum">
              <a:rPr lang="en-PH" smtClean="0"/>
              <a:t>1</a:t>
            </a:fld>
            <a:endParaRPr lang="en-PH"/>
          </a:p>
        </p:txBody>
      </p:sp>
    </p:spTree>
    <p:extLst>
      <p:ext uri="{BB962C8B-B14F-4D97-AF65-F5344CB8AC3E}">
        <p14:creationId xmlns:p14="http://schemas.microsoft.com/office/powerpoint/2010/main" val="195478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After the content --- </a:t>
            </a:r>
            <a:r>
              <a:rPr lang="en-PH" sz="1200" b="0" i="0" u="none" strike="noStrike" kern="1200" dirty="0">
                <a:solidFill>
                  <a:schemeClr val="tx1"/>
                </a:solidFill>
                <a:effectLst/>
                <a:latin typeface="+mn-lt"/>
                <a:ea typeface="+mn-ea"/>
                <a:cs typeface="+mn-cs"/>
              </a:rPr>
              <a:t>All of these will be viewable in a dashboard, based on their level of authority.</a:t>
            </a:r>
            <a:endParaRPr lang="en-PH" dirty="0"/>
          </a:p>
        </p:txBody>
      </p:sp>
      <p:sp>
        <p:nvSpPr>
          <p:cNvPr id="4" name="Slide Number Placeholder 3"/>
          <p:cNvSpPr>
            <a:spLocks noGrp="1"/>
          </p:cNvSpPr>
          <p:nvPr>
            <p:ph type="sldNum" sz="quarter" idx="10"/>
          </p:nvPr>
        </p:nvSpPr>
        <p:spPr/>
        <p:txBody>
          <a:bodyPr/>
          <a:lstStyle/>
          <a:p>
            <a:fld id="{E6E5585A-9EBE-4BB3-A5F0-7EB58B626577}" type="slidenum">
              <a:rPr lang="en-PH" smtClean="0"/>
              <a:t>4</a:t>
            </a:fld>
            <a:endParaRPr lang="en-PH"/>
          </a:p>
        </p:txBody>
      </p:sp>
    </p:spTree>
    <p:extLst>
      <p:ext uri="{BB962C8B-B14F-4D97-AF65-F5344CB8AC3E}">
        <p14:creationId xmlns:p14="http://schemas.microsoft.com/office/powerpoint/2010/main" val="1847595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After the content -- </a:t>
            </a:r>
            <a:r>
              <a:rPr lang="en-PH" sz="1200" b="0" i="0" u="none" strike="noStrike" kern="1200" dirty="0">
                <a:solidFill>
                  <a:schemeClr val="tx1"/>
                </a:solidFill>
                <a:effectLst/>
                <a:latin typeface="+mn-lt"/>
                <a:ea typeface="+mn-ea"/>
                <a:cs typeface="+mn-cs"/>
              </a:rPr>
              <a:t>However, the system shall not be used to compare and rank data based on the Students’ Quarterly Assessment Exam Results. </a:t>
            </a:r>
            <a:endParaRPr lang="en-PH" dirty="0"/>
          </a:p>
        </p:txBody>
      </p:sp>
      <p:sp>
        <p:nvSpPr>
          <p:cNvPr id="4" name="Slide Number Placeholder 3"/>
          <p:cNvSpPr>
            <a:spLocks noGrp="1"/>
          </p:cNvSpPr>
          <p:nvPr>
            <p:ph type="sldNum" sz="quarter" idx="10"/>
          </p:nvPr>
        </p:nvSpPr>
        <p:spPr/>
        <p:txBody>
          <a:bodyPr/>
          <a:lstStyle/>
          <a:p>
            <a:fld id="{E6E5585A-9EBE-4BB3-A5F0-7EB58B626577}" type="slidenum">
              <a:rPr lang="en-PH" smtClean="0"/>
              <a:t>5</a:t>
            </a:fld>
            <a:endParaRPr lang="en-PH"/>
          </a:p>
        </p:txBody>
      </p:sp>
    </p:spTree>
    <p:extLst>
      <p:ext uri="{BB962C8B-B14F-4D97-AF65-F5344CB8AC3E}">
        <p14:creationId xmlns:p14="http://schemas.microsoft.com/office/powerpoint/2010/main" val="274344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Moodle - </a:t>
            </a:r>
            <a:r>
              <a:rPr lang="en-PH" sz="1200" b="0" i="0" u="none" strike="noStrike" kern="1200" dirty="0">
                <a:solidFill>
                  <a:schemeClr val="tx1"/>
                </a:solidFill>
                <a:effectLst/>
                <a:latin typeface="+mn-lt"/>
                <a:ea typeface="+mn-ea"/>
                <a:cs typeface="+mn-cs"/>
              </a:rPr>
              <a:t>The system allows the administration of online tests with a variety of questions. The result of the exam reflects in the database. These will then be imported to the ranking system database. </a:t>
            </a:r>
            <a:br>
              <a:rPr lang="en-PH" sz="1200" b="0" i="0" u="none" strike="noStrike" kern="1200" dirty="0">
                <a:solidFill>
                  <a:schemeClr val="tx1"/>
                </a:solidFill>
                <a:effectLst/>
                <a:latin typeface="+mn-lt"/>
                <a:ea typeface="+mn-ea"/>
                <a:cs typeface="+mn-cs"/>
              </a:rPr>
            </a:br>
            <a:br>
              <a:rPr lang="en-PH" sz="1200" b="0" i="0" u="none" strike="noStrike" kern="1200" dirty="0">
                <a:solidFill>
                  <a:schemeClr val="tx1"/>
                </a:solidFill>
                <a:effectLst/>
                <a:latin typeface="+mn-lt"/>
                <a:ea typeface="+mn-ea"/>
                <a:cs typeface="+mn-cs"/>
              </a:rPr>
            </a:br>
            <a:r>
              <a:rPr lang="en-PH" sz="1200" b="0" i="0" u="none" strike="noStrike" kern="1200" dirty="0">
                <a:solidFill>
                  <a:schemeClr val="tx1"/>
                </a:solidFill>
                <a:effectLst/>
                <a:latin typeface="+mn-lt"/>
                <a:ea typeface="+mn-ea"/>
                <a:cs typeface="+mn-cs"/>
              </a:rPr>
              <a:t>OMR - The flow of the system is the answer sheets shall be collected from the students. It will then go through scanning using an ADF scanner. An OMR processing that records each data will provide result displaying that will be ready for exporting. </a:t>
            </a:r>
            <a:endParaRPr lang="en-PH" dirty="0"/>
          </a:p>
        </p:txBody>
      </p:sp>
      <p:sp>
        <p:nvSpPr>
          <p:cNvPr id="4" name="Slide Number Placeholder 3"/>
          <p:cNvSpPr>
            <a:spLocks noGrp="1"/>
          </p:cNvSpPr>
          <p:nvPr>
            <p:ph type="sldNum" sz="quarter" idx="10"/>
          </p:nvPr>
        </p:nvSpPr>
        <p:spPr/>
        <p:txBody>
          <a:bodyPr/>
          <a:lstStyle/>
          <a:p>
            <a:fld id="{E6E5585A-9EBE-4BB3-A5F0-7EB58B626577}" type="slidenum">
              <a:rPr lang="en-PH" smtClean="0"/>
              <a:t>7</a:t>
            </a:fld>
            <a:endParaRPr lang="en-PH"/>
          </a:p>
        </p:txBody>
      </p:sp>
    </p:spTree>
    <p:extLst>
      <p:ext uri="{BB962C8B-B14F-4D97-AF65-F5344CB8AC3E}">
        <p14:creationId xmlns:p14="http://schemas.microsoft.com/office/powerpoint/2010/main" val="1185696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Overbudget – (</a:t>
            </a:r>
            <a:r>
              <a:rPr lang="en-PH" dirty="0" err="1"/>
              <a:t>desc</a:t>
            </a:r>
            <a:r>
              <a:rPr lang="en-PH" dirty="0"/>
              <a:t>: spent more than the allotted given budget), (mitigation: </a:t>
            </a:r>
            <a:r>
              <a:rPr lang="en-PH" sz="1200" b="0" i="0" u="none" strike="noStrike" kern="1200" dirty="0">
                <a:solidFill>
                  <a:schemeClr val="tx1"/>
                </a:solidFill>
                <a:effectLst/>
                <a:latin typeface="+mn-lt"/>
                <a:ea typeface="+mn-ea"/>
                <a:cs typeface="+mn-cs"/>
              </a:rPr>
              <a:t>make a request for additional funding, diminishing the project’s scope, and reduce cost by having an alternative product.)</a:t>
            </a:r>
          </a:p>
          <a:p>
            <a:endParaRPr lang="en-PH" sz="1200" b="0" i="0" u="none" strike="noStrike" kern="1200" dirty="0">
              <a:solidFill>
                <a:schemeClr val="tx1"/>
              </a:solidFill>
              <a:effectLst/>
              <a:latin typeface="+mn-lt"/>
              <a:ea typeface="+mn-ea"/>
              <a:cs typeface="+mn-cs"/>
            </a:endParaRPr>
          </a:p>
          <a:p>
            <a:r>
              <a:rPr lang="en-PH" sz="1200" b="0" i="0" u="none" strike="noStrike" kern="1200" dirty="0">
                <a:solidFill>
                  <a:schemeClr val="tx1"/>
                </a:solidFill>
                <a:effectLst/>
                <a:latin typeface="+mn-lt"/>
                <a:ea typeface="+mn-ea"/>
                <a:cs typeface="+mn-cs"/>
              </a:rPr>
              <a:t>Client availability – (</a:t>
            </a:r>
            <a:r>
              <a:rPr lang="en-PH" sz="1200" b="0" i="0" u="none" strike="noStrike" kern="1200" dirty="0" err="1">
                <a:solidFill>
                  <a:schemeClr val="tx1"/>
                </a:solidFill>
                <a:effectLst/>
                <a:latin typeface="+mn-lt"/>
                <a:ea typeface="+mn-ea"/>
                <a:cs typeface="+mn-cs"/>
              </a:rPr>
              <a:t>desc</a:t>
            </a:r>
            <a:r>
              <a:rPr lang="en-PH" sz="1200" b="0" i="0" u="none" strike="noStrike" kern="1200" dirty="0">
                <a:solidFill>
                  <a:schemeClr val="tx1"/>
                </a:solidFill>
                <a:effectLst/>
                <a:latin typeface="+mn-lt"/>
                <a:ea typeface="+mn-ea"/>
                <a:cs typeface="+mn-cs"/>
              </a:rPr>
              <a:t>: availability of the client for meetings didn’t match with the team.), (mitigation: Persuade the client to be committed in this project and have a second person responsible if the schedules still didn’t match.)</a:t>
            </a:r>
          </a:p>
          <a:p>
            <a:endParaRPr lang="en-PH" sz="1200" b="0" i="0" u="none" strike="noStrike" kern="1200" dirty="0">
              <a:solidFill>
                <a:schemeClr val="tx1"/>
              </a:solidFill>
              <a:effectLst/>
              <a:latin typeface="+mn-lt"/>
              <a:ea typeface="+mn-ea"/>
              <a:cs typeface="+mn-cs"/>
            </a:endParaRPr>
          </a:p>
          <a:p>
            <a:r>
              <a:rPr lang="en-PH" sz="1200" b="0" i="0" u="none" strike="noStrike" kern="1200" dirty="0">
                <a:solidFill>
                  <a:schemeClr val="tx1"/>
                </a:solidFill>
                <a:effectLst/>
                <a:latin typeface="+mn-lt"/>
                <a:ea typeface="+mn-ea"/>
                <a:cs typeface="+mn-cs"/>
              </a:rPr>
              <a:t>Behind the schedule – (</a:t>
            </a:r>
            <a:r>
              <a:rPr lang="en-PH" sz="1200" b="0" i="0" u="none" strike="noStrike" kern="1200" dirty="0" err="1">
                <a:solidFill>
                  <a:schemeClr val="tx1"/>
                </a:solidFill>
                <a:effectLst/>
                <a:latin typeface="+mn-lt"/>
                <a:ea typeface="+mn-ea"/>
                <a:cs typeface="+mn-cs"/>
              </a:rPr>
              <a:t>desc</a:t>
            </a:r>
            <a:r>
              <a:rPr lang="en-PH" sz="1200" b="0" i="0" u="none" strike="noStrike" kern="1200" dirty="0">
                <a:solidFill>
                  <a:schemeClr val="tx1"/>
                </a:solidFill>
                <a:effectLst/>
                <a:latin typeface="+mn-lt"/>
                <a:ea typeface="+mn-ea"/>
                <a:cs typeface="+mn-cs"/>
              </a:rPr>
              <a:t>: deliverables were not submitted on time), (mitigation: Do some overtime or extend the deadline. Another one is to change the scope, and include more resources.)</a:t>
            </a:r>
          </a:p>
          <a:p>
            <a:endParaRPr lang="en-PH" sz="1200" b="0" i="0" u="none" strike="noStrike" kern="1200" dirty="0">
              <a:solidFill>
                <a:schemeClr val="tx1"/>
              </a:solidFill>
              <a:effectLst/>
              <a:latin typeface="+mn-lt"/>
              <a:ea typeface="+mn-ea"/>
              <a:cs typeface="+mn-cs"/>
            </a:endParaRPr>
          </a:p>
          <a:p>
            <a:r>
              <a:rPr lang="en-PH" sz="1200" b="0" i="0" u="none" strike="noStrike" kern="1200" dirty="0">
                <a:solidFill>
                  <a:schemeClr val="tx1"/>
                </a:solidFill>
                <a:effectLst/>
                <a:latin typeface="+mn-lt"/>
                <a:ea typeface="+mn-ea"/>
                <a:cs typeface="+mn-cs"/>
              </a:rPr>
              <a:t>New administration – (</a:t>
            </a:r>
            <a:r>
              <a:rPr lang="en-PH" sz="1200" b="0" i="0" u="none" strike="noStrike" kern="1200" dirty="0" err="1">
                <a:solidFill>
                  <a:schemeClr val="tx1"/>
                </a:solidFill>
                <a:effectLst/>
                <a:latin typeface="+mn-lt"/>
                <a:ea typeface="+mn-ea"/>
                <a:cs typeface="+mn-cs"/>
              </a:rPr>
              <a:t>desc</a:t>
            </a:r>
            <a:r>
              <a:rPr lang="en-PH" sz="1200" b="0" i="0" u="none" strike="noStrike" kern="1200" dirty="0">
                <a:solidFill>
                  <a:schemeClr val="tx1"/>
                </a:solidFill>
                <a:effectLst/>
                <a:latin typeface="+mn-lt"/>
                <a:ea typeface="+mn-ea"/>
                <a:cs typeface="+mn-cs"/>
              </a:rPr>
              <a:t>: The administration that signed the contract was replaced by a new one and the new administration have another project in mind.) (mitigation: Decrease the planned scope. )</a:t>
            </a:r>
          </a:p>
          <a:p>
            <a:endParaRPr lang="en-PH" sz="1200" b="0" i="0" u="none" strike="noStrike" kern="1200" dirty="0">
              <a:solidFill>
                <a:schemeClr val="tx1"/>
              </a:solidFill>
              <a:effectLst/>
              <a:latin typeface="+mn-lt"/>
              <a:ea typeface="+mn-ea"/>
              <a:cs typeface="+mn-cs"/>
            </a:endParaRPr>
          </a:p>
          <a:p>
            <a:r>
              <a:rPr lang="en-PH" sz="1200" b="0" i="0" u="none" strike="noStrike" kern="1200" dirty="0">
                <a:solidFill>
                  <a:schemeClr val="tx1"/>
                </a:solidFill>
                <a:effectLst/>
                <a:latin typeface="+mn-lt"/>
                <a:ea typeface="+mn-ea"/>
                <a:cs typeface="+mn-cs"/>
              </a:rPr>
              <a:t>Absence – (</a:t>
            </a:r>
            <a:r>
              <a:rPr lang="en-PH" sz="1200" b="0" i="0" u="none" strike="noStrike" kern="1200" dirty="0" err="1">
                <a:solidFill>
                  <a:schemeClr val="tx1"/>
                </a:solidFill>
                <a:effectLst/>
                <a:latin typeface="+mn-lt"/>
                <a:ea typeface="+mn-ea"/>
                <a:cs typeface="+mn-cs"/>
              </a:rPr>
              <a:t>desc</a:t>
            </a:r>
            <a:r>
              <a:rPr lang="en-PH" sz="1200" b="0" i="0" u="none" strike="noStrike" kern="1200" dirty="0">
                <a:solidFill>
                  <a:schemeClr val="tx1"/>
                </a:solidFill>
                <a:effectLst/>
                <a:latin typeface="+mn-lt"/>
                <a:ea typeface="+mn-ea"/>
                <a:cs typeface="+mn-cs"/>
              </a:rPr>
              <a:t>: The employees were not always present ) (mitigation: Set some rules within the project team or assign multiple task for each employee)</a:t>
            </a:r>
            <a:endParaRPr lang="en-PH" dirty="0"/>
          </a:p>
        </p:txBody>
      </p:sp>
      <p:sp>
        <p:nvSpPr>
          <p:cNvPr id="4" name="Slide Number Placeholder 3"/>
          <p:cNvSpPr>
            <a:spLocks noGrp="1"/>
          </p:cNvSpPr>
          <p:nvPr>
            <p:ph type="sldNum" sz="quarter" idx="10"/>
          </p:nvPr>
        </p:nvSpPr>
        <p:spPr/>
        <p:txBody>
          <a:bodyPr/>
          <a:lstStyle/>
          <a:p>
            <a:fld id="{E6E5585A-9EBE-4BB3-A5F0-7EB58B626577}" type="slidenum">
              <a:rPr lang="en-PH" smtClean="0"/>
              <a:t>25</a:t>
            </a:fld>
            <a:endParaRPr lang="en-PH"/>
          </a:p>
        </p:txBody>
      </p:sp>
    </p:spTree>
    <p:extLst>
      <p:ext uri="{BB962C8B-B14F-4D97-AF65-F5344CB8AC3E}">
        <p14:creationId xmlns:p14="http://schemas.microsoft.com/office/powerpoint/2010/main" val="70498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BB1344-31AD-451D-930B-DEA3ED6A17D9}" type="datetimeFigureOut">
              <a:rPr lang="en-PH" smtClean="0"/>
              <a:t>13/04/2018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8048090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13/04/2018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86053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13/04/2018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496494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13/04/2018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46783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13/04/2018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008939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BB1344-31AD-451D-930B-DEA3ED6A17D9}" type="datetimeFigureOut">
              <a:rPr lang="en-PH" smtClean="0"/>
              <a:t>13/04/2018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550735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BB1344-31AD-451D-930B-DEA3ED6A17D9}" type="datetimeFigureOut">
              <a:rPr lang="en-PH" smtClean="0"/>
              <a:t>13/04/2018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2115455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BB1344-31AD-451D-930B-DEA3ED6A17D9}" type="datetimeFigureOut">
              <a:rPr lang="en-PH" smtClean="0"/>
              <a:t>13/04/2018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809664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BB1344-31AD-451D-930B-DEA3ED6A17D9}" type="datetimeFigureOut">
              <a:rPr lang="en-PH" smtClean="0"/>
              <a:t>13/04/2018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1473753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BB1344-31AD-451D-930B-DEA3ED6A17D9}" type="datetimeFigureOut">
              <a:rPr lang="en-PH" smtClean="0"/>
              <a:t>13/04/2018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957684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BB1344-31AD-451D-930B-DEA3ED6A17D9}" type="datetimeFigureOut">
              <a:rPr lang="en-PH" smtClean="0"/>
              <a:t>13/04/2018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25455621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BB1344-31AD-451D-930B-DEA3ED6A17D9}" type="datetimeFigureOut">
              <a:rPr lang="en-PH" smtClean="0"/>
              <a:t>13/04/2018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892015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BB1344-31AD-451D-930B-DEA3ED6A17D9}" type="datetimeFigureOut">
              <a:rPr lang="en-PH" smtClean="0"/>
              <a:t>13/04/2018</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04325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BB1344-31AD-451D-930B-DEA3ED6A17D9}" type="datetimeFigureOut">
              <a:rPr lang="en-PH" smtClean="0"/>
              <a:t>13/04/2018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19918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BB1344-31AD-451D-930B-DEA3ED6A17D9}" type="datetimeFigureOut">
              <a:rPr lang="en-PH" smtClean="0"/>
              <a:t>13/04/2018</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50437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13/04/2018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028191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13/04/2018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0928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DBB1344-31AD-451D-930B-DEA3ED6A17D9}" type="datetimeFigureOut">
              <a:rPr lang="en-PH" smtClean="0"/>
              <a:t>13/04/2018</a:t>
            </a:fld>
            <a:endParaRPr lang="en-PH"/>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PH"/>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3B1AE81-A0EB-4A4D-8393-C68A6CDD316B}" type="slidenum">
              <a:rPr lang="en-PH" smtClean="0"/>
              <a:t>‹#›</a:t>
            </a:fld>
            <a:endParaRPr lang="en-PH"/>
          </a:p>
        </p:txBody>
      </p:sp>
    </p:spTree>
    <p:extLst>
      <p:ext uri="{BB962C8B-B14F-4D97-AF65-F5344CB8AC3E}">
        <p14:creationId xmlns:p14="http://schemas.microsoft.com/office/powerpoint/2010/main" val="410870315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extLst/>
          </a:blip>
          <a:stretch/>
        </a:blipFill>
        <a:effectLst/>
      </p:bgPr>
    </p:bg>
    <p:spTree>
      <p:nvGrpSpPr>
        <p:cNvPr id="1" name=""/>
        <p:cNvGrpSpPr/>
        <p:nvPr/>
      </p:nvGrpSpPr>
      <p:grpSpPr>
        <a:xfrm>
          <a:off x="0" y="0"/>
          <a:ext cx="0" cy="0"/>
          <a:chOff x="0" y="0"/>
          <a:chExt cx="0" cy="0"/>
        </a:xfrm>
      </p:grpSpPr>
      <p:pic>
        <p:nvPicPr>
          <p:cNvPr id="5" name="Picture 4" descr="A close up of a hand&#10;&#10;Description generated with high confidence">
            <a:extLst>
              <a:ext uri="{FF2B5EF4-FFF2-40B4-BE49-F238E27FC236}">
                <a16:creationId xmlns:a16="http://schemas.microsoft.com/office/drawing/2014/main" id="{B8C071CF-05FC-48E0-8FCB-609A30953636}"/>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l="392" r="8498" b="1"/>
          <a:stretch/>
        </p:blipFill>
        <p:spPr>
          <a:xfrm>
            <a:off x="20" y="0"/>
            <a:ext cx="12191980" cy="6857990"/>
          </a:xfrm>
          <a:prstGeom prst="rect">
            <a:avLst/>
          </a:prstGeom>
        </p:spPr>
      </p:pic>
      <p:sp>
        <p:nvSpPr>
          <p:cNvPr id="2" name="Title 1">
            <a:extLst>
              <a:ext uri="{FF2B5EF4-FFF2-40B4-BE49-F238E27FC236}">
                <a16:creationId xmlns:a16="http://schemas.microsoft.com/office/drawing/2014/main" id="{B57F586F-36E0-4E97-8340-D21EC1175330}"/>
              </a:ext>
            </a:extLst>
          </p:cNvPr>
          <p:cNvSpPr>
            <a:spLocks noGrp="1"/>
          </p:cNvSpPr>
          <p:nvPr>
            <p:ph type="ctrTitle"/>
          </p:nvPr>
        </p:nvSpPr>
        <p:spPr>
          <a:xfrm>
            <a:off x="1375983" y="2091310"/>
            <a:ext cx="9440034" cy="2675369"/>
          </a:xfrm>
        </p:spPr>
        <p:txBody>
          <a:bodyPr>
            <a:noAutofit/>
          </a:bodyPr>
          <a:lstStyle/>
          <a:p>
            <a:r>
              <a:rPr lang="en-PH" sz="8000" b="1"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ea typeface="Microsoft Himalaya" panose="01010100010101010101" pitchFamily="2" charset="0"/>
                <a:cs typeface="Microsoft Himalaya" panose="01010100010101010101" pitchFamily="2" charset="0"/>
              </a:rPr>
              <a:t>PUBLIC SCHOOL RANKING SYSTEM</a:t>
            </a:r>
          </a:p>
        </p:txBody>
      </p:sp>
    </p:spTree>
    <p:extLst>
      <p:ext uri="{BB962C8B-B14F-4D97-AF65-F5344CB8AC3E}">
        <p14:creationId xmlns:p14="http://schemas.microsoft.com/office/powerpoint/2010/main" val="1032609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FD510D-2AC0-4F89-A264-7F3A9A3017F4}"/>
              </a:ext>
            </a:extLst>
          </p:cNvPr>
          <p:cNvSpPr/>
          <p:nvPr/>
        </p:nvSpPr>
        <p:spPr>
          <a:xfrm>
            <a:off x="1872343" y="1686588"/>
            <a:ext cx="8186057" cy="462124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1DB9B33E-9E7F-4F83-AB91-74D5E45454C4}"/>
              </a:ext>
            </a:extLst>
          </p:cNvPr>
          <p:cNvGraphicFramePr>
            <a:graphicFrameLocks noGrp="1"/>
          </p:cNvGraphicFramePr>
          <p:nvPr>
            <p:extLst>
              <p:ext uri="{D42A27DB-BD31-4B8C-83A1-F6EECF244321}">
                <p14:modId xmlns:p14="http://schemas.microsoft.com/office/powerpoint/2010/main" val="1106969716"/>
              </p:ext>
            </p:extLst>
          </p:nvPr>
        </p:nvGraphicFramePr>
        <p:xfrm>
          <a:off x="2391641" y="1686588"/>
          <a:ext cx="7666759" cy="4232967"/>
        </p:xfrm>
        <a:graphic>
          <a:graphicData uri="http://schemas.openxmlformats.org/drawingml/2006/table">
            <a:tbl>
              <a:tblPr firstRow="1" bandRow="1">
                <a:tableStyleId>{073A0DAA-6AF3-43AB-8588-CEC1D06C72B9}</a:tableStyleId>
              </a:tblPr>
              <a:tblGrid>
                <a:gridCol w="1419768">
                  <a:extLst>
                    <a:ext uri="{9D8B030D-6E8A-4147-A177-3AD203B41FA5}">
                      <a16:colId xmlns:a16="http://schemas.microsoft.com/office/drawing/2014/main" val="1938069267"/>
                    </a:ext>
                  </a:extLst>
                </a:gridCol>
                <a:gridCol w="2233773">
                  <a:extLst>
                    <a:ext uri="{9D8B030D-6E8A-4147-A177-3AD203B41FA5}">
                      <a16:colId xmlns:a16="http://schemas.microsoft.com/office/drawing/2014/main" val="1576531367"/>
                    </a:ext>
                  </a:extLst>
                </a:gridCol>
                <a:gridCol w="1995813">
                  <a:extLst>
                    <a:ext uri="{9D8B030D-6E8A-4147-A177-3AD203B41FA5}">
                      <a16:colId xmlns:a16="http://schemas.microsoft.com/office/drawing/2014/main" val="67198916"/>
                    </a:ext>
                  </a:extLst>
                </a:gridCol>
                <a:gridCol w="2017405">
                  <a:extLst>
                    <a:ext uri="{9D8B030D-6E8A-4147-A177-3AD203B41FA5}">
                      <a16:colId xmlns:a16="http://schemas.microsoft.com/office/drawing/2014/main" val="4118706772"/>
                    </a:ext>
                  </a:extLst>
                </a:gridCol>
              </a:tblGrid>
              <a:tr h="525153">
                <a:tc>
                  <a:txBody>
                    <a:bodyPr/>
                    <a:lstStyle/>
                    <a:p>
                      <a:pPr algn="ctr"/>
                      <a:endParaRPr lang="en-PH" sz="1800" dirty="0">
                        <a:effectLst>
                          <a:outerShdw blurRad="38100" dist="38100" dir="2700000" algn="tl">
                            <a:srgbClr val="000000">
                              <a:alpha val="43137"/>
                            </a:srgbClr>
                          </a:outerShdw>
                        </a:effectLst>
                        <a:latin typeface="Metropolis Thin" panose="00000500000000000000" pitchFamily="50" charset="0"/>
                      </a:endParaRP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TECHNOLOGY</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PEOPLE</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PROCESS</a:t>
                      </a:r>
                    </a:p>
                  </a:txBody>
                  <a:tcPr anchor="ctr"/>
                </a:tc>
                <a:extLst>
                  <a:ext uri="{0D108BD9-81ED-4DB2-BD59-A6C34878D82A}">
                    <a16:rowId xmlns:a16="http://schemas.microsoft.com/office/drawing/2014/main" val="677735867"/>
                  </a:ext>
                </a:extLst>
              </a:tr>
              <a:tr h="1853907">
                <a:tc>
                  <a:txBody>
                    <a:bodyPr/>
                    <a:lstStyle/>
                    <a:p>
                      <a:pPr algn="ctr"/>
                      <a:r>
                        <a:rPr lang="en-PH" sz="1500" b="1" dirty="0">
                          <a:effectLst/>
                          <a:latin typeface="Metropolis Thin" panose="00000500000000000000" pitchFamily="50" charset="0"/>
                        </a:rPr>
                        <a:t>Assumption 1</a:t>
                      </a:r>
                    </a:p>
                  </a:txBody>
                  <a:tcPr anchor="ctr"/>
                </a:tc>
                <a:tc>
                  <a:txBody>
                    <a:bodyPr/>
                    <a:lstStyle/>
                    <a:p>
                      <a:pPr algn="ctr"/>
                      <a:r>
                        <a:rPr lang="en-PH" sz="1500" b="1" dirty="0">
                          <a:effectLst/>
                          <a:latin typeface="Metropolis Thin" panose="00000500000000000000" pitchFamily="50" charset="0"/>
                        </a:rPr>
                        <a:t>Ranking System must have an internet access of at least 8.5mbps for them to access the system and use it efficiently</a:t>
                      </a:r>
                    </a:p>
                  </a:txBody>
                  <a:tcPr anchor="ctr"/>
                </a:tc>
                <a:tc>
                  <a:txBody>
                    <a:bodyPr/>
                    <a:lstStyle/>
                    <a:p>
                      <a:pPr marL="0" indent="0" algn="ctr">
                        <a:buFont typeface="Arial" panose="020B0604020202020204" pitchFamily="34" charset="0"/>
                        <a:buNone/>
                      </a:pPr>
                      <a:r>
                        <a:rPr lang="en-PH" sz="1500" b="1" dirty="0">
                          <a:effectLst/>
                          <a:latin typeface="Metropolis Thin" panose="00000500000000000000" pitchFamily="50" charset="0"/>
                        </a:rPr>
                        <a:t>The users must be a computer literate in using the system</a:t>
                      </a:r>
                    </a:p>
                  </a:txBody>
                  <a:tcPr anchor="ctr"/>
                </a:tc>
                <a:tc>
                  <a:txBody>
                    <a:bodyPr/>
                    <a:lstStyle/>
                    <a:p>
                      <a:pPr algn="ctr"/>
                      <a:r>
                        <a:rPr lang="en-PH" sz="1500" b="1" dirty="0">
                          <a:effectLst/>
                          <a:latin typeface="Metropolis Thin" panose="00000500000000000000" pitchFamily="50" charset="0"/>
                        </a:rPr>
                        <a:t>The system’s processes must be consistent with the department</a:t>
                      </a:r>
                    </a:p>
                  </a:txBody>
                  <a:tcPr anchor="ctr"/>
                </a:tc>
                <a:extLst>
                  <a:ext uri="{0D108BD9-81ED-4DB2-BD59-A6C34878D82A}">
                    <a16:rowId xmlns:a16="http://schemas.microsoft.com/office/drawing/2014/main" val="3211178338"/>
                  </a:ext>
                </a:extLst>
              </a:tr>
              <a:tr h="1853907">
                <a:tc>
                  <a:txBody>
                    <a:bodyPr/>
                    <a:lstStyle/>
                    <a:p>
                      <a:pPr algn="ctr"/>
                      <a:r>
                        <a:rPr lang="en-PH" sz="1500" b="1" dirty="0">
                          <a:effectLst/>
                          <a:latin typeface="Metropolis Thin" panose="00000500000000000000" pitchFamily="50" charset="0"/>
                        </a:rPr>
                        <a:t>Assumption 2</a:t>
                      </a:r>
                    </a:p>
                  </a:txBody>
                  <a:tcPr anchor="ctr"/>
                </a:tc>
                <a:tc>
                  <a:txBody>
                    <a:bodyPr/>
                    <a:lstStyle/>
                    <a:p>
                      <a:pPr algn="ctr"/>
                      <a:r>
                        <a:rPr lang="en-PH" sz="1500" b="1" dirty="0">
                          <a:effectLst/>
                          <a:latin typeface="Metropolis Thin" panose="00000500000000000000" pitchFamily="50" charset="0"/>
                        </a:rPr>
                        <a:t>Ranking System must be equipped with the required hardware requirements</a:t>
                      </a:r>
                    </a:p>
                  </a:txBody>
                  <a:tcPr anchor="ctr"/>
                </a:tc>
                <a:tc>
                  <a:txBody>
                    <a:bodyPr/>
                    <a:lstStyle/>
                    <a:p>
                      <a:pPr marL="0" indent="0" algn="ctr">
                        <a:buFont typeface="Arial" panose="020B0604020202020204" pitchFamily="34" charset="0"/>
                        <a:buNone/>
                      </a:pPr>
                      <a:r>
                        <a:rPr lang="en-PH" sz="1500" b="1" dirty="0">
                          <a:effectLst/>
                          <a:latin typeface="Metropolis Thin" panose="00000500000000000000" pitchFamily="50" charset="0"/>
                        </a:rPr>
                        <a:t>The people who are going to use the system must be authorized personnel in the Department.</a:t>
                      </a:r>
                    </a:p>
                  </a:txBody>
                  <a:tcPr anchor="ctr"/>
                </a:tc>
                <a:tc>
                  <a:txBody>
                    <a:bodyPr/>
                    <a:lstStyle/>
                    <a:p>
                      <a:pPr algn="ctr"/>
                      <a:endParaRPr lang="en-PH" sz="1500" b="1" dirty="0">
                        <a:effectLst/>
                        <a:latin typeface="Metropolis Thin" panose="00000500000000000000" pitchFamily="50" charset="0"/>
                      </a:endParaRPr>
                    </a:p>
                  </a:txBody>
                  <a:tcPr anchor="ctr"/>
                </a:tc>
                <a:extLst>
                  <a:ext uri="{0D108BD9-81ED-4DB2-BD59-A6C34878D82A}">
                    <a16:rowId xmlns:a16="http://schemas.microsoft.com/office/drawing/2014/main" val="4019462804"/>
                  </a:ext>
                </a:extLst>
              </a:tr>
            </a:tbl>
          </a:graphicData>
        </a:graphic>
      </p:graphicFrame>
      <p:sp>
        <p:nvSpPr>
          <p:cNvPr id="6" name="Rectangle 5">
            <a:extLst>
              <a:ext uri="{FF2B5EF4-FFF2-40B4-BE49-F238E27FC236}">
                <a16:creationId xmlns:a16="http://schemas.microsoft.com/office/drawing/2014/main" id="{8078A511-E6CD-4D96-8AD9-E619F726C80A}"/>
              </a:ext>
            </a:extLst>
          </p:cNvPr>
          <p:cNvSpPr/>
          <p:nvPr/>
        </p:nvSpPr>
        <p:spPr>
          <a:xfrm>
            <a:off x="3699350" y="515252"/>
            <a:ext cx="4793300" cy="846386"/>
          </a:xfrm>
          <a:prstGeom prst="rect">
            <a:avLst/>
          </a:prstGeom>
        </p:spPr>
        <p:txBody>
          <a:bodyPr wrap="none">
            <a:spAutoFit/>
          </a:bodyPr>
          <a:lstStyle/>
          <a:p>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ASSUMPTIONS</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04666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BA99C-E1B7-42B0-971C-55C1D213A158}"/>
              </a:ext>
            </a:extLst>
          </p:cNvPr>
          <p:cNvSpPr/>
          <p:nvPr/>
        </p:nvSpPr>
        <p:spPr>
          <a:xfrm>
            <a:off x="1985554" y="0"/>
            <a:ext cx="8464732" cy="623533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1DB9B33E-9E7F-4F83-AB91-74D5E45454C4}"/>
              </a:ext>
            </a:extLst>
          </p:cNvPr>
          <p:cNvGraphicFramePr>
            <a:graphicFrameLocks noGrp="1"/>
          </p:cNvGraphicFramePr>
          <p:nvPr>
            <p:extLst>
              <p:ext uri="{D42A27DB-BD31-4B8C-83A1-F6EECF244321}">
                <p14:modId xmlns:p14="http://schemas.microsoft.com/office/powerpoint/2010/main" val="562200182"/>
              </p:ext>
            </p:extLst>
          </p:nvPr>
        </p:nvGraphicFramePr>
        <p:xfrm>
          <a:off x="2391641" y="1686588"/>
          <a:ext cx="7666759" cy="4232967"/>
        </p:xfrm>
        <a:graphic>
          <a:graphicData uri="http://schemas.openxmlformats.org/drawingml/2006/table">
            <a:tbl>
              <a:tblPr firstRow="1" bandRow="1">
                <a:tableStyleId>{073A0DAA-6AF3-43AB-8588-CEC1D06C72B9}</a:tableStyleId>
              </a:tblPr>
              <a:tblGrid>
                <a:gridCol w="1419768">
                  <a:extLst>
                    <a:ext uri="{9D8B030D-6E8A-4147-A177-3AD203B41FA5}">
                      <a16:colId xmlns:a16="http://schemas.microsoft.com/office/drawing/2014/main" val="1938069267"/>
                    </a:ext>
                  </a:extLst>
                </a:gridCol>
                <a:gridCol w="2233773">
                  <a:extLst>
                    <a:ext uri="{9D8B030D-6E8A-4147-A177-3AD203B41FA5}">
                      <a16:colId xmlns:a16="http://schemas.microsoft.com/office/drawing/2014/main" val="1576531367"/>
                    </a:ext>
                  </a:extLst>
                </a:gridCol>
                <a:gridCol w="1995813">
                  <a:extLst>
                    <a:ext uri="{9D8B030D-6E8A-4147-A177-3AD203B41FA5}">
                      <a16:colId xmlns:a16="http://schemas.microsoft.com/office/drawing/2014/main" val="67198916"/>
                    </a:ext>
                  </a:extLst>
                </a:gridCol>
                <a:gridCol w="2017405">
                  <a:extLst>
                    <a:ext uri="{9D8B030D-6E8A-4147-A177-3AD203B41FA5}">
                      <a16:colId xmlns:a16="http://schemas.microsoft.com/office/drawing/2014/main" val="4118706772"/>
                    </a:ext>
                  </a:extLst>
                </a:gridCol>
              </a:tblGrid>
              <a:tr h="525153">
                <a:tc>
                  <a:txBody>
                    <a:bodyPr/>
                    <a:lstStyle/>
                    <a:p>
                      <a:pPr algn="ctr"/>
                      <a:endParaRPr lang="en-PH" sz="1800" dirty="0">
                        <a:effectLst>
                          <a:outerShdw blurRad="38100" dist="38100" dir="2700000" algn="tl">
                            <a:srgbClr val="000000">
                              <a:alpha val="43137"/>
                            </a:srgbClr>
                          </a:outerShdw>
                        </a:effectLst>
                        <a:latin typeface="Metropolis Thin" panose="00000500000000000000" pitchFamily="50" charset="0"/>
                      </a:endParaRP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TECHNOLOGY</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PEOPLE</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PROCESS</a:t>
                      </a:r>
                    </a:p>
                  </a:txBody>
                  <a:tcPr anchor="ctr"/>
                </a:tc>
                <a:extLst>
                  <a:ext uri="{0D108BD9-81ED-4DB2-BD59-A6C34878D82A}">
                    <a16:rowId xmlns:a16="http://schemas.microsoft.com/office/drawing/2014/main" val="677735867"/>
                  </a:ext>
                </a:extLst>
              </a:tr>
              <a:tr h="1853907">
                <a:tc>
                  <a:txBody>
                    <a:bodyPr/>
                    <a:lstStyle/>
                    <a:p>
                      <a:pPr algn="ctr"/>
                      <a:r>
                        <a:rPr lang="en-PH" sz="1500" b="1" dirty="0">
                          <a:effectLst/>
                          <a:latin typeface="Metropolis Thin" panose="00000500000000000000" pitchFamily="50" charset="0"/>
                        </a:rPr>
                        <a:t>Risk 1</a:t>
                      </a:r>
                    </a:p>
                  </a:txBody>
                  <a:tcPr anchor="ctr"/>
                </a:tc>
                <a:tc>
                  <a:txBody>
                    <a:bodyPr/>
                    <a:lstStyle/>
                    <a:p>
                      <a:pPr algn="ctr"/>
                      <a:r>
                        <a:rPr lang="en-PH" sz="1500" b="1" dirty="0">
                          <a:effectLst/>
                          <a:latin typeface="Metropolis Thin" panose="00000500000000000000" pitchFamily="50" charset="0"/>
                        </a:rPr>
                        <a:t>Ranking System must have an internet access of at least 8.5mbps for them to access the system and use it efficiently</a:t>
                      </a:r>
                    </a:p>
                  </a:txBody>
                  <a:tcPr anchor="ctr"/>
                </a:tc>
                <a:tc>
                  <a:txBody>
                    <a:bodyPr/>
                    <a:lstStyle/>
                    <a:p>
                      <a:pPr marL="0" indent="0" algn="ctr">
                        <a:buFont typeface="Arial" panose="020B0604020202020204" pitchFamily="34" charset="0"/>
                        <a:buNone/>
                      </a:pPr>
                      <a:r>
                        <a:rPr lang="en-PH" sz="1500" b="1" dirty="0">
                          <a:effectLst/>
                          <a:latin typeface="Metropolis Thin" panose="00000500000000000000" pitchFamily="50" charset="0"/>
                        </a:rPr>
                        <a:t>The users must be a computer literate in using the system</a:t>
                      </a:r>
                    </a:p>
                  </a:txBody>
                  <a:tcPr anchor="ctr"/>
                </a:tc>
                <a:tc>
                  <a:txBody>
                    <a:bodyPr/>
                    <a:lstStyle/>
                    <a:p>
                      <a:pPr algn="ctr"/>
                      <a:r>
                        <a:rPr lang="en-PH" sz="1500" b="1" dirty="0">
                          <a:effectLst/>
                          <a:latin typeface="Metropolis Thin" panose="00000500000000000000" pitchFamily="50" charset="0"/>
                        </a:rPr>
                        <a:t>The system’s processes must be consistent with the department</a:t>
                      </a:r>
                    </a:p>
                  </a:txBody>
                  <a:tcPr anchor="ctr"/>
                </a:tc>
                <a:extLst>
                  <a:ext uri="{0D108BD9-81ED-4DB2-BD59-A6C34878D82A}">
                    <a16:rowId xmlns:a16="http://schemas.microsoft.com/office/drawing/2014/main" val="3211178338"/>
                  </a:ext>
                </a:extLst>
              </a:tr>
              <a:tr h="1853907">
                <a:tc>
                  <a:txBody>
                    <a:bodyPr/>
                    <a:lstStyle/>
                    <a:p>
                      <a:pPr algn="ctr"/>
                      <a:r>
                        <a:rPr lang="en-PH" sz="1500" b="1" dirty="0">
                          <a:effectLst/>
                          <a:latin typeface="Metropolis Thin" panose="00000500000000000000" pitchFamily="50" charset="0"/>
                        </a:rPr>
                        <a:t>Risk 2</a:t>
                      </a:r>
                    </a:p>
                  </a:txBody>
                  <a:tcPr anchor="ctr"/>
                </a:tc>
                <a:tc>
                  <a:txBody>
                    <a:bodyPr/>
                    <a:lstStyle/>
                    <a:p>
                      <a:pPr algn="ctr"/>
                      <a:r>
                        <a:rPr lang="en-PH" sz="1500" b="1" dirty="0">
                          <a:effectLst/>
                          <a:latin typeface="Metropolis Thin" panose="00000500000000000000" pitchFamily="50" charset="0"/>
                        </a:rPr>
                        <a:t>Ranking System must be equipped with the required hardware requirements</a:t>
                      </a:r>
                    </a:p>
                  </a:txBody>
                  <a:tcPr anchor="ctr"/>
                </a:tc>
                <a:tc>
                  <a:txBody>
                    <a:bodyPr/>
                    <a:lstStyle/>
                    <a:p>
                      <a:pPr marL="0" indent="0" algn="ctr">
                        <a:buFont typeface="Arial" panose="020B0604020202020204" pitchFamily="34" charset="0"/>
                        <a:buNone/>
                      </a:pPr>
                      <a:r>
                        <a:rPr lang="en-PH" sz="1500" b="1" dirty="0">
                          <a:effectLst/>
                          <a:latin typeface="Metropolis Thin" panose="00000500000000000000" pitchFamily="50" charset="0"/>
                        </a:rPr>
                        <a:t>The people who are going to use the system must be authorized personnel in the Department.</a:t>
                      </a:r>
                    </a:p>
                  </a:txBody>
                  <a:tcPr anchor="ctr"/>
                </a:tc>
                <a:tc>
                  <a:txBody>
                    <a:bodyPr/>
                    <a:lstStyle/>
                    <a:p>
                      <a:pPr algn="ctr"/>
                      <a:endParaRPr lang="en-PH" sz="1500" b="1" dirty="0">
                        <a:effectLst/>
                        <a:latin typeface="Metropolis Thin" panose="00000500000000000000" pitchFamily="50" charset="0"/>
                      </a:endParaRPr>
                    </a:p>
                  </a:txBody>
                  <a:tcPr anchor="ctr"/>
                </a:tc>
                <a:extLst>
                  <a:ext uri="{0D108BD9-81ED-4DB2-BD59-A6C34878D82A}">
                    <a16:rowId xmlns:a16="http://schemas.microsoft.com/office/drawing/2014/main" val="4019462804"/>
                  </a:ext>
                </a:extLst>
              </a:tr>
            </a:tbl>
          </a:graphicData>
        </a:graphic>
      </p:graphicFrame>
      <p:sp>
        <p:nvSpPr>
          <p:cNvPr id="6" name="Rectangle 5">
            <a:extLst>
              <a:ext uri="{FF2B5EF4-FFF2-40B4-BE49-F238E27FC236}">
                <a16:creationId xmlns:a16="http://schemas.microsoft.com/office/drawing/2014/main" id="{8078A511-E6CD-4D96-8AD9-E619F726C80A}"/>
              </a:ext>
            </a:extLst>
          </p:cNvPr>
          <p:cNvSpPr/>
          <p:nvPr/>
        </p:nvSpPr>
        <p:spPr>
          <a:xfrm>
            <a:off x="5128427" y="515252"/>
            <a:ext cx="1935145" cy="846386"/>
          </a:xfrm>
          <a:prstGeom prst="rect">
            <a:avLst/>
          </a:prstGeom>
        </p:spPr>
        <p:txBody>
          <a:bodyPr wrap="none">
            <a:spAutoFit/>
          </a:bodyPr>
          <a:lstStyle/>
          <a:p>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RISKS</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4908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6CAE83-6AF7-4B8A-9045-CF65681846A1}"/>
              </a:ext>
            </a:extLst>
          </p:cNvPr>
          <p:cNvSpPr/>
          <p:nvPr/>
        </p:nvSpPr>
        <p:spPr>
          <a:xfrm>
            <a:off x="1959429" y="0"/>
            <a:ext cx="8473440" cy="626146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1DB9B33E-9E7F-4F83-AB91-74D5E45454C4}"/>
              </a:ext>
            </a:extLst>
          </p:cNvPr>
          <p:cNvGraphicFramePr>
            <a:graphicFrameLocks noGrp="1"/>
          </p:cNvGraphicFramePr>
          <p:nvPr>
            <p:extLst>
              <p:ext uri="{D42A27DB-BD31-4B8C-83A1-F6EECF244321}">
                <p14:modId xmlns:p14="http://schemas.microsoft.com/office/powerpoint/2010/main" val="3715794413"/>
              </p:ext>
            </p:extLst>
          </p:nvPr>
        </p:nvGraphicFramePr>
        <p:xfrm>
          <a:off x="2391641" y="1686588"/>
          <a:ext cx="7666759" cy="4232967"/>
        </p:xfrm>
        <a:graphic>
          <a:graphicData uri="http://schemas.openxmlformats.org/drawingml/2006/table">
            <a:tbl>
              <a:tblPr firstRow="1" bandRow="1">
                <a:tableStyleId>{073A0DAA-6AF3-43AB-8588-CEC1D06C72B9}</a:tableStyleId>
              </a:tblPr>
              <a:tblGrid>
                <a:gridCol w="1419768">
                  <a:extLst>
                    <a:ext uri="{9D8B030D-6E8A-4147-A177-3AD203B41FA5}">
                      <a16:colId xmlns:a16="http://schemas.microsoft.com/office/drawing/2014/main" val="1938069267"/>
                    </a:ext>
                  </a:extLst>
                </a:gridCol>
                <a:gridCol w="2233773">
                  <a:extLst>
                    <a:ext uri="{9D8B030D-6E8A-4147-A177-3AD203B41FA5}">
                      <a16:colId xmlns:a16="http://schemas.microsoft.com/office/drawing/2014/main" val="1576531367"/>
                    </a:ext>
                  </a:extLst>
                </a:gridCol>
                <a:gridCol w="1995813">
                  <a:extLst>
                    <a:ext uri="{9D8B030D-6E8A-4147-A177-3AD203B41FA5}">
                      <a16:colId xmlns:a16="http://schemas.microsoft.com/office/drawing/2014/main" val="67198916"/>
                    </a:ext>
                  </a:extLst>
                </a:gridCol>
                <a:gridCol w="2017405">
                  <a:extLst>
                    <a:ext uri="{9D8B030D-6E8A-4147-A177-3AD203B41FA5}">
                      <a16:colId xmlns:a16="http://schemas.microsoft.com/office/drawing/2014/main" val="4118706772"/>
                    </a:ext>
                  </a:extLst>
                </a:gridCol>
              </a:tblGrid>
              <a:tr h="525153">
                <a:tc>
                  <a:txBody>
                    <a:bodyPr/>
                    <a:lstStyle/>
                    <a:p>
                      <a:pPr algn="ctr"/>
                      <a:endParaRPr lang="en-PH" sz="1800" dirty="0">
                        <a:effectLst>
                          <a:outerShdw blurRad="38100" dist="38100" dir="2700000" algn="tl">
                            <a:srgbClr val="000000">
                              <a:alpha val="43137"/>
                            </a:srgbClr>
                          </a:outerShdw>
                        </a:effectLst>
                        <a:latin typeface="Metropolis Thin" panose="00000500000000000000" pitchFamily="50" charset="0"/>
                      </a:endParaRP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TECHNOLOGY</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PEOPLE</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PROCESS</a:t>
                      </a:r>
                    </a:p>
                  </a:txBody>
                  <a:tcPr anchor="ctr"/>
                </a:tc>
                <a:extLst>
                  <a:ext uri="{0D108BD9-81ED-4DB2-BD59-A6C34878D82A}">
                    <a16:rowId xmlns:a16="http://schemas.microsoft.com/office/drawing/2014/main" val="677735867"/>
                  </a:ext>
                </a:extLst>
              </a:tr>
              <a:tr h="1853907">
                <a:tc>
                  <a:txBody>
                    <a:bodyPr/>
                    <a:lstStyle/>
                    <a:p>
                      <a:pPr algn="ctr"/>
                      <a:r>
                        <a:rPr lang="en-PH" sz="1500" b="1" dirty="0">
                          <a:effectLst/>
                          <a:latin typeface="Metropolis Thin" panose="00000500000000000000" pitchFamily="50" charset="0"/>
                        </a:rPr>
                        <a:t>Constraint 1</a:t>
                      </a:r>
                    </a:p>
                  </a:txBody>
                  <a:tcPr anchor="ctr"/>
                </a:tc>
                <a:tc>
                  <a:txBody>
                    <a:bodyPr/>
                    <a:lstStyle/>
                    <a:p>
                      <a:pPr algn="ctr"/>
                      <a:r>
                        <a:rPr lang="en-PH" sz="1500" b="1" dirty="0">
                          <a:effectLst/>
                          <a:latin typeface="Metropolis Thin" panose="00000500000000000000" pitchFamily="50" charset="0"/>
                        </a:rPr>
                        <a:t>Ranking System must have an internet access of at least 8.5mbps for them to access the system and use it efficiently</a:t>
                      </a:r>
                    </a:p>
                  </a:txBody>
                  <a:tcPr anchor="ctr"/>
                </a:tc>
                <a:tc>
                  <a:txBody>
                    <a:bodyPr/>
                    <a:lstStyle/>
                    <a:p>
                      <a:pPr marL="0" indent="0" algn="ctr">
                        <a:buFont typeface="Arial" panose="020B0604020202020204" pitchFamily="34" charset="0"/>
                        <a:buNone/>
                      </a:pPr>
                      <a:r>
                        <a:rPr lang="en-PH" sz="1500" b="1" dirty="0">
                          <a:effectLst/>
                          <a:latin typeface="Metropolis Thin" panose="00000500000000000000" pitchFamily="50" charset="0"/>
                        </a:rPr>
                        <a:t>The users must be a computer literate in using the system</a:t>
                      </a:r>
                    </a:p>
                  </a:txBody>
                  <a:tcPr anchor="ctr"/>
                </a:tc>
                <a:tc>
                  <a:txBody>
                    <a:bodyPr/>
                    <a:lstStyle/>
                    <a:p>
                      <a:pPr algn="ctr"/>
                      <a:r>
                        <a:rPr lang="en-PH" sz="1500" b="1" dirty="0">
                          <a:effectLst/>
                          <a:latin typeface="Metropolis Thin" panose="00000500000000000000" pitchFamily="50" charset="0"/>
                        </a:rPr>
                        <a:t>The system’s processes must be consistent with the department</a:t>
                      </a:r>
                    </a:p>
                  </a:txBody>
                  <a:tcPr anchor="ctr"/>
                </a:tc>
                <a:extLst>
                  <a:ext uri="{0D108BD9-81ED-4DB2-BD59-A6C34878D82A}">
                    <a16:rowId xmlns:a16="http://schemas.microsoft.com/office/drawing/2014/main" val="3211178338"/>
                  </a:ext>
                </a:extLst>
              </a:tr>
              <a:tr h="1853907">
                <a:tc>
                  <a:txBody>
                    <a:bodyPr/>
                    <a:lstStyle/>
                    <a:p>
                      <a:pPr algn="ctr"/>
                      <a:r>
                        <a:rPr lang="en-PH" sz="1500" b="1" dirty="0">
                          <a:effectLst/>
                          <a:latin typeface="Metropolis Thin" panose="00000500000000000000" pitchFamily="50" charset="0"/>
                        </a:rPr>
                        <a:t>Constraint 2</a:t>
                      </a:r>
                    </a:p>
                  </a:txBody>
                  <a:tcPr anchor="ctr"/>
                </a:tc>
                <a:tc>
                  <a:txBody>
                    <a:bodyPr/>
                    <a:lstStyle/>
                    <a:p>
                      <a:pPr algn="ctr"/>
                      <a:r>
                        <a:rPr lang="en-PH" sz="1500" b="1" dirty="0">
                          <a:effectLst/>
                          <a:latin typeface="Metropolis Thin" panose="00000500000000000000" pitchFamily="50" charset="0"/>
                        </a:rPr>
                        <a:t>Ranking System must be equipped with the required hardware requirements</a:t>
                      </a:r>
                    </a:p>
                  </a:txBody>
                  <a:tcPr anchor="ctr"/>
                </a:tc>
                <a:tc>
                  <a:txBody>
                    <a:bodyPr/>
                    <a:lstStyle/>
                    <a:p>
                      <a:pPr marL="0" indent="0" algn="ctr">
                        <a:buFont typeface="Arial" panose="020B0604020202020204" pitchFamily="34" charset="0"/>
                        <a:buNone/>
                      </a:pPr>
                      <a:r>
                        <a:rPr lang="en-PH" sz="1500" b="1" dirty="0">
                          <a:effectLst/>
                          <a:latin typeface="Metropolis Thin" panose="00000500000000000000" pitchFamily="50" charset="0"/>
                        </a:rPr>
                        <a:t>The people who are going to use the system must be authorized personnel in the Department.</a:t>
                      </a:r>
                    </a:p>
                  </a:txBody>
                  <a:tcPr anchor="ctr"/>
                </a:tc>
                <a:tc>
                  <a:txBody>
                    <a:bodyPr/>
                    <a:lstStyle/>
                    <a:p>
                      <a:pPr algn="ctr"/>
                      <a:endParaRPr lang="en-PH" sz="1500" b="1" dirty="0">
                        <a:effectLst/>
                        <a:latin typeface="Metropolis Thin" panose="00000500000000000000" pitchFamily="50" charset="0"/>
                      </a:endParaRPr>
                    </a:p>
                  </a:txBody>
                  <a:tcPr anchor="ctr"/>
                </a:tc>
                <a:extLst>
                  <a:ext uri="{0D108BD9-81ED-4DB2-BD59-A6C34878D82A}">
                    <a16:rowId xmlns:a16="http://schemas.microsoft.com/office/drawing/2014/main" val="4019462804"/>
                  </a:ext>
                </a:extLst>
              </a:tr>
            </a:tbl>
          </a:graphicData>
        </a:graphic>
      </p:graphicFrame>
      <p:sp>
        <p:nvSpPr>
          <p:cNvPr id="6" name="Rectangle 5">
            <a:extLst>
              <a:ext uri="{FF2B5EF4-FFF2-40B4-BE49-F238E27FC236}">
                <a16:creationId xmlns:a16="http://schemas.microsoft.com/office/drawing/2014/main" id="{8078A511-E6CD-4D96-8AD9-E619F726C80A}"/>
              </a:ext>
            </a:extLst>
          </p:cNvPr>
          <p:cNvSpPr/>
          <p:nvPr/>
        </p:nvSpPr>
        <p:spPr>
          <a:xfrm>
            <a:off x="3699350" y="515252"/>
            <a:ext cx="4742004" cy="846386"/>
          </a:xfrm>
          <a:prstGeom prst="rect">
            <a:avLst/>
          </a:prstGeom>
        </p:spPr>
        <p:txBody>
          <a:bodyPr wrap="none">
            <a:spAutoFit/>
          </a:bodyPr>
          <a:lstStyle/>
          <a:p>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CONSTRAINTS</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78595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662105-C70F-449D-8CB0-7C23128B06DE}"/>
              </a:ext>
            </a:extLst>
          </p:cNvPr>
          <p:cNvSpPr/>
          <p:nvPr/>
        </p:nvSpPr>
        <p:spPr>
          <a:xfrm>
            <a:off x="0" y="1066124"/>
            <a:ext cx="12206104" cy="4916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8078A511-E6CD-4D96-8AD9-E619F726C80A}"/>
              </a:ext>
            </a:extLst>
          </p:cNvPr>
          <p:cNvSpPr/>
          <p:nvPr/>
        </p:nvSpPr>
        <p:spPr>
          <a:xfrm>
            <a:off x="535961" y="2628781"/>
            <a:ext cx="4036039" cy="1600438"/>
          </a:xfrm>
          <a:prstGeom prst="rect">
            <a:avLst/>
          </a:prstGeom>
        </p:spPr>
        <p:txBody>
          <a:bodyPr wrap="square">
            <a:spAutoFit/>
          </a:bodyPr>
          <a:lstStyle/>
          <a:p>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EXTERNAL STRUCTURE</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1026" name="Picture 2" descr="https://lh3.googleusercontent.com/dbjZAX08c3-sxAdWPORaVxV6KzM60wvNGdE7etym5tIeY6pdolp_9CHALR0R6tVKgz0Oy6_SoNRHZ99L7BPU-j1d2DPy0_GHGPW1XrxAGCANlQFi8zRKT7021zbMKhKVuJsDLwYv">
            <a:extLst>
              <a:ext uri="{FF2B5EF4-FFF2-40B4-BE49-F238E27FC236}">
                <a16:creationId xmlns:a16="http://schemas.microsoft.com/office/drawing/2014/main" id="{2387C00C-46C9-4BE9-B5EE-E6B7B7D6B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150" y="1324485"/>
            <a:ext cx="6921889" cy="434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50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an, person, bandage, accessory&#10;&#10;Description generated with very high confidence">
            <a:extLst>
              <a:ext uri="{FF2B5EF4-FFF2-40B4-BE49-F238E27FC236}">
                <a16:creationId xmlns:a16="http://schemas.microsoft.com/office/drawing/2014/main" id="{FBF56330-04EA-4DA6-91FE-B897B16D19D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338248" y="571338"/>
            <a:ext cx="9190415" cy="5715323"/>
          </a:xfrm>
          <a:prstGeom prst="rect">
            <a:avLst/>
          </a:prstGeom>
        </p:spPr>
      </p:pic>
      <p:sp>
        <p:nvSpPr>
          <p:cNvPr id="4" name="Rectangle 3">
            <a:extLst>
              <a:ext uri="{FF2B5EF4-FFF2-40B4-BE49-F238E27FC236}">
                <a16:creationId xmlns:a16="http://schemas.microsoft.com/office/drawing/2014/main" id="{43434F8D-4CBB-4D1A-BB44-A35410708655}"/>
              </a:ext>
            </a:extLst>
          </p:cNvPr>
          <p:cNvSpPr/>
          <p:nvPr/>
        </p:nvSpPr>
        <p:spPr>
          <a:xfrm>
            <a:off x="3152503" y="2389960"/>
            <a:ext cx="9039497" cy="29434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H">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8078A511-E6CD-4D96-8AD9-E619F726C80A}"/>
              </a:ext>
            </a:extLst>
          </p:cNvPr>
          <p:cNvSpPr/>
          <p:nvPr/>
        </p:nvSpPr>
        <p:spPr>
          <a:xfrm>
            <a:off x="3674764" y="2799879"/>
            <a:ext cx="4517381" cy="2123658"/>
          </a:xfrm>
          <a:prstGeom prst="rect">
            <a:avLst/>
          </a:prstGeom>
        </p:spPr>
        <p:txBody>
          <a:bodyPr wrap="square">
            <a:spAutoFit/>
          </a:bodyPr>
          <a:lstStyle/>
          <a:p>
            <a:pPr algn="ctr"/>
            <a:r>
              <a:rPr lang="en-US" sz="66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START-UP PLAN</a:t>
            </a:r>
            <a:endParaRPr lang="en-PH" sz="6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637941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581E5C-0B14-4002-AD06-7E49C4314D0B}"/>
              </a:ext>
            </a:extLst>
          </p:cNvPr>
          <p:cNvSpPr/>
          <p:nvPr/>
        </p:nvSpPr>
        <p:spPr>
          <a:xfrm>
            <a:off x="1446996" y="839025"/>
            <a:ext cx="9647724" cy="57709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graphicFrame>
        <p:nvGraphicFramePr>
          <p:cNvPr id="5" name="Table 4">
            <a:extLst>
              <a:ext uri="{FF2B5EF4-FFF2-40B4-BE49-F238E27FC236}">
                <a16:creationId xmlns:a16="http://schemas.microsoft.com/office/drawing/2014/main" id="{1DB9B33E-9E7F-4F83-AB91-74D5E45454C4}"/>
              </a:ext>
            </a:extLst>
          </p:cNvPr>
          <p:cNvGraphicFramePr>
            <a:graphicFrameLocks noGrp="1"/>
          </p:cNvGraphicFramePr>
          <p:nvPr>
            <p:extLst>
              <p:ext uri="{D42A27DB-BD31-4B8C-83A1-F6EECF244321}">
                <p14:modId xmlns:p14="http://schemas.microsoft.com/office/powerpoint/2010/main" val="4185461342"/>
              </p:ext>
            </p:extLst>
          </p:nvPr>
        </p:nvGraphicFramePr>
        <p:xfrm>
          <a:off x="1446996" y="1161341"/>
          <a:ext cx="9298008" cy="5448661"/>
        </p:xfrm>
        <a:graphic>
          <a:graphicData uri="http://schemas.openxmlformats.org/drawingml/2006/table">
            <a:tbl>
              <a:tblPr firstRow="1" bandRow="1">
                <a:tableStyleId>{073A0DAA-6AF3-43AB-8588-CEC1D06C72B9}</a:tableStyleId>
              </a:tblPr>
              <a:tblGrid>
                <a:gridCol w="760861">
                  <a:extLst>
                    <a:ext uri="{9D8B030D-6E8A-4147-A177-3AD203B41FA5}">
                      <a16:colId xmlns:a16="http://schemas.microsoft.com/office/drawing/2014/main" val="1008293001"/>
                    </a:ext>
                  </a:extLst>
                </a:gridCol>
                <a:gridCol w="1593669">
                  <a:extLst>
                    <a:ext uri="{9D8B030D-6E8A-4147-A177-3AD203B41FA5}">
                      <a16:colId xmlns:a16="http://schemas.microsoft.com/office/drawing/2014/main" val="1938069267"/>
                    </a:ext>
                  </a:extLst>
                </a:gridCol>
                <a:gridCol w="1448370">
                  <a:extLst>
                    <a:ext uri="{9D8B030D-6E8A-4147-A177-3AD203B41FA5}">
                      <a16:colId xmlns:a16="http://schemas.microsoft.com/office/drawing/2014/main" val="1576531367"/>
                    </a:ext>
                  </a:extLst>
                </a:gridCol>
                <a:gridCol w="3274423">
                  <a:extLst>
                    <a:ext uri="{9D8B030D-6E8A-4147-A177-3AD203B41FA5}">
                      <a16:colId xmlns:a16="http://schemas.microsoft.com/office/drawing/2014/main" val="67198916"/>
                    </a:ext>
                  </a:extLst>
                </a:gridCol>
                <a:gridCol w="2220685">
                  <a:extLst>
                    <a:ext uri="{9D8B030D-6E8A-4147-A177-3AD203B41FA5}">
                      <a16:colId xmlns:a16="http://schemas.microsoft.com/office/drawing/2014/main" val="4118706772"/>
                    </a:ext>
                  </a:extLst>
                </a:gridCol>
              </a:tblGrid>
              <a:tr h="525153">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WBS</a:t>
                      </a:r>
                    </a:p>
                  </a:txBody>
                  <a:tcPr anchor="ctr"/>
                </a:tc>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PHASE</a:t>
                      </a:r>
                    </a:p>
                  </a:txBody>
                  <a:tcPr anchor="ctr"/>
                </a:tc>
                <a:tc>
                  <a:txBody>
                    <a:bodyPr/>
                    <a:lstStyle/>
                    <a:p>
                      <a:pPr algn="ctr"/>
                      <a:r>
                        <a:rPr lang="en-PH" sz="1100" dirty="0">
                          <a:effectLst>
                            <a:outerShdw blurRad="38100" dist="38100" dir="2700000" algn="tl">
                              <a:srgbClr val="000000">
                                <a:alpha val="43137"/>
                              </a:srgbClr>
                            </a:outerShdw>
                          </a:effectLst>
                          <a:latin typeface="Metropolis Thin" panose="00000500000000000000" pitchFamily="50" charset="0"/>
                        </a:rPr>
                        <a:t>TIME ESTIMATION (DAYS)</a:t>
                      </a:r>
                    </a:p>
                  </a:txBody>
                  <a:tcPr anchor="ctr"/>
                </a:tc>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PARTICIPANTS</a:t>
                      </a:r>
                    </a:p>
                  </a:txBody>
                  <a:tcPr anchor="ctr"/>
                </a:tc>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ESTIMATED COST</a:t>
                      </a:r>
                    </a:p>
                  </a:txBody>
                  <a:tcPr anchor="ctr"/>
                </a:tc>
                <a:extLst>
                  <a:ext uri="{0D108BD9-81ED-4DB2-BD59-A6C34878D82A}">
                    <a16:rowId xmlns:a16="http://schemas.microsoft.com/office/drawing/2014/main" val="677735867"/>
                  </a:ext>
                </a:extLst>
              </a:tr>
              <a:tr h="1230877">
                <a:tc>
                  <a:txBody>
                    <a:bodyPr/>
                    <a:lstStyle/>
                    <a:p>
                      <a:pPr algn="ctr"/>
                      <a:r>
                        <a:rPr lang="en-PH" sz="1400" b="1" dirty="0">
                          <a:effectLst/>
                          <a:latin typeface="Metropolis Thin" panose="00000500000000000000" pitchFamily="50" charset="0"/>
                        </a:rPr>
                        <a:t>1</a:t>
                      </a:r>
                    </a:p>
                  </a:txBody>
                  <a:tcPr anchor="ctr"/>
                </a:tc>
                <a:tc>
                  <a:txBody>
                    <a:bodyPr/>
                    <a:lstStyle/>
                    <a:p>
                      <a:pPr algn="ctr"/>
                      <a:r>
                        <a:rPr lang="en-PH" sz="1400" b="1" dirty="0">
                          <a:effectLst/>
                          <a:latin typeface="Metropolis Thin" panose="00000500000000000000" pitchFamily="50" charset="0"/>
                        </a:rPr>
                        <a:t>Project Initiation</a:t>
                      </a:r>
                    </a:p>
                  </a:txBody>
                  <a:tcPr anchor="ctr"/>
                </a:tc>
                <a:tc>
                  <a:txBody>
                    <a:bodyPr/>
                    <a:lstStyle/>
                    <a:p>
                      <a:pPr algn="ctr"/>
                      <a:r>
                        <a:rPr lang="en-PH" sz="1400" b="1" dirty="0">
                          <a:effectLst/>
                          <a:latin typeface="Metropolis Thin" panose="00000500000000000000" pitchFamily="50" charset="0"/>
                        </a:rPr>
                        <a:t>10</a:t>
                      </a:r>
                    </a:p>
                  </a:txBody>
                  <a:tcPr anchor="ctr"/>
                </a:tc>
                <a:tc>
                  <a:txBody>
                    <a:bodyPr/>
                    <a:lstStyle/>
                    <a:p>
                      <a:pPr marL="285750" indent="-285750" algn="l">
                        <a:buFont typeface="Arial" panose="020B0604020202020204" pitchFamily="34" charset="0"/>
                        <a:buChar char="•"/>
                      </a:pPr>
                      <a:r>
                        <a:rPr lang="en-PH" sz="1400" b="1" dirty="0">
                          <a:effectLst/>
                          <a:latin typeface="Metropolis Thin" panose="00000500000000000000" pitchFamily="50" charset="0"/>
                        </a:rPr>
                        <a:t>Project Manager</a:t>
                      </a:r>
                    </a:p>
                    <a:p>
                      <a:pPr marL="285750" indent="-285750" algn="l">
                        <a:buFont typeface="Arial" panose="020B0604020202020204" pitchFamily="34" charset="0"/>
                        <a:buChar char="•"/>
                      </a:pPr>
                      <a:r>
                        <a:rPr lang="en-PH" sz="1400" b="1" dirty="0">
                          <a:effectLst/>
                          <a:latin typeface="Metropolis Thin" panose="00000500000000000000" pitchFamily="50" charset="0"/>
                        </a:rPr>
                        <a:t>Technical lead with PHP skills</a:t>
                      </a:r>
                    </a:p>
                    <a:p>
                      <a:pPr marL="285750" indent="-285750" algn="l">
                        <a:buFont typeface="Arial" panose="020B0604020202020204" pitchFamily="34" charset="0"/>
                        <a:buChar char="•"/>
                      </a:pPr>
                      <a:r>
                        <a:rPr lang="en-PH" sz="1400" b="1" dirty="0">
                          <a:effectLst/>
                          <a:latin typeface="Metropolis Thin" panose="00000500000000000000" pitchFamily="50" charset="0"/>
                        </a:rPr>
                        <a:t>Software Developer</a:t>
                      </a:r>
                    </a:p>
                    <a:p>
                      <a:pPr marL="285750" indent="-285750" algn="l">
                        <a:buFont typeface="Arial" panose="020B0604020202020204" pitchFamily="34" charset="0"/>
                        <a:buChar char="•"/>
                      </a:pPr>
                      <a:r>
                        <a:rPr lang="en-PH" sz="1400" b="1" dirty="0">
                          <a:effectLst/>
                          <a:latin typeface="Metropolis Thin" panose="00000500000000000000" pitchFamily="50" charset="0"/>
                        </a:rPr>
                        <a:t>Quality Assurance Analyst </a:t>
                      </a:r>
                    </a:p>
                    <a:p>
                      <a:pPr marL="285750" indent="-285750" algn="l">
                        <a:buFont typeface="Arial" panose="020B0604020202020204" pitchFamily="34" charset="0"/>
                        <a:buChar char="•"/>
                      </a:pPr>
                      <a:r>
                        <a:rPr lang="en-PH" sz="1400" b="1" dirty="0">
                          <a:effectLst/>
                          <a:latin typeface="Metropolis Thin" panose="00000500000000000000" pitchFamily="50" charset="0"/>
                        </a:rPr>
                        <a:t>Documentation Specialist</a:t>
                      </a:r>
                    </a:p>
                  </a:txBody>
                  <a:tcPr anchor="ctr"/>
                </a:tc>
                <a:tc>
                  <a:txBody>
                    <a:bodyPr/>
                    <a:lstStyle/>
                    <a:p>
                      <a:pPr algn="ctr"/>
                      <a:r>
                        <a:rPr lang="en-PH" sz="1400" b="1" dirty="0">
                          <a:effectLst/>
                          <a:latin typeface="Metropolis Thin" panose="00000500000000000000" pitchFamily="50" charset="0"/>
                        </a:rPr>
                        <a:t>₱ 49,268.60</a:t>
                      </a:r>
                    </a:p>
                  </a:txBody>
                  <a:tcPr anchor="ctr"/>
                </a:tc>
                <a:extLst>
                  <a:ext uri="{0D108BD9-81ED-4DB2-BD59-A6C34878D82A}">
                    <a16:rowId xmlns:a16="http://schemas.microsoft.com/office/drawing/2014/main" val="3211178338"/>
                  </a:ext>
                </a:extLst>
              </a:tr>
              <a:tr h="1230877">
                <a:tc>
                  <a:txBody>
                    <a:bodyPr/>
                    <a:lstStyle/>
                    <a:p>
                      <a:pPr algn="ctr"/>
                      <a:r>
                        <a:rPr lang="en-PH" sz="1400" b="1" dirty="0">
                          <a:effectLst/>
                          <a:latin typeface="Metropolis Thin" panose="00000500000000000000" pitchFamily="50" charset="0"/>
                        </a:rPr>
                        <a:t>2</a:t>
                      </a:r>
                    </a:p>
                  </a:txBody>
                  <a:tcPr anchor="ctr"/>
                </a:tc>
                <a:tc>
                  <a:txBody>
                    <a:bodyPr/>
                    <a:lstStyle/>
                    <a:p>
                      <a:pPr algn="ctr"/>
                      <a:r>
                        <a:rPr lang="en-PH" sz="1400" b="1" dirty="0">
                          <a:effectLst/>
                          <a:latin typeface="Metropolis Thin" panose="00000500000000000000" pitchFamily="50" charset="0"/>
                        </a:rPr>
                        <a:t>Planning</a:t>
                      </a:r>
                    </a:p>
                  </a:txBody>
                  <a:tcPr anchor="ctr"/>
                </a:tc>
                <a:tc>
                  <a:txBody>
                    <a:bodyPr/>
                    <a:lstStyle/>
                    <a:p>
                      <a:pPr algn="ctr"/>
                      <a:r>
                        <a:rPr lang="en-PH" sz="1400" b="1" dirty="0">
                          <a:effectLst/>
                          <a:latin typeface="Metropolis Thin" panose="00000500000000000000" pitchFamily="50" charset="0"/>
                        </a:rPr>
                        <a:t>14</a:t>
                      </a:r>
                    </a:p>
                  </a:txBody>
                  <a:tcPr anchor="ctr"/>
                </a:tc>
                <a:tc>
                  <a:txBody>
                    <a:bodyPr/>
                    <a:lstStyle/>
                    <a:p>
                      <a:pPr marL="285750" indent="-285750" algn="l">
                        <a:buFont typeface="Arial" panose="020B0604020202020204" pitchFamily="34" charset="0"/>
                        <a:buChar char="•"/>
                      </a:pPr>
                      <a:r>
                        <a:rPr lang="en-PH" sz="1400" b="1" dirty="0">
                          <a:effectLst/>
                          <a:latin typeface="Metropolis Thin" panose="00000500000000000000" pitchFamily="50" charset="0"/>
                        </a:rPr>
                        <a:t>Project Manager</a:t>
                      </a:r>
                    </a:p>
                    <a:p>
                      <a:pPr marL="285750" indent="-285750" algn="l">
                        <a:buFont typeface="Arial" panose="020B0604020202020204" pitchFamily="34" charset="0"/>
                        <a:buChar char="•"/>
                      </a:pPr>
                      <a:r>
                        <a:rPr lang="en-PH" sz="1400" b="1" dirty="0">
                          <a:effectLst/>
                          <a:latin typeface="Metropolis Thin" panose="00000500000000000000" pitchFamily="50" charset="0"/>
                        </a:rPr>
                        <a:t>Technical lead with PHP skills</a:t>
                      </a:r>
                    </a:p>
                    <a:p>
                      <a:pPr marL="285750" indent="-285750" algn="l">
                        <a:buFont typeface="Arial" panose="020B0604020202020204" pitchFamily="34" charset="0"/>
                        <a:buChar char="•"/>
                      </a:pPr>
                      <a:r>
                        <a:rPr lang="en-PH" sz="1400" b="1" dirty="0">
                          <a:effectLst/>
                          <a:latin typeface="Metropolis Thin" panose="00000500000000000000" pitchFamily="50" charset="0"/>
                        </a:rPr>
                        <a:t>Software Developer</a:t>
                      </a:r>
                    </a:p>
                    <a:p>
                      <a:pPr marL="285750" indent="-285750" algn="l">
                        <a:buFont typeface="Arial" panose="020B0604020202020204" pitchFamily="34" charset="0"/>
                        <a:buChar char="•"/>
                      </a:pPr>
                      <a:r>
                        <a:rPr lang="en-PH" sz="1400" b="1" dirty="0">
                          <a:effectLst/>
                          <a:latin typeface="Metropolis Thin" panose="00000500000000000000" pitchFamily="50" charset="0"/>
                        </a:rPr>
                        <a:t>Quality Assurance Analyst </a:t>
                      </a:r>
                    </a:p>
                    <a:p>
                      <a:pPr marL="285750" indent="-285750" algn="l">
                        <a:buFont typeface="Arial" panose="020B0604020202020204" pitchFamily="34" charset="0"/>
                        <a:buChar char="•"/>
                      </a:pPr>
                      <a:r>
                        <a:rPr lang="en-PH" sz="1400" b="1" dirty="0">
                          <a:effectLst/>
                          <a:latin typeface="Metropolis Thin" panose="00000500000000000000" pitchFamily="50" charset="0"/>
                        </a:rPr>
                        <a:t>Documentation Specialist</a:t>
                      </a:r>
                    </a:p>
                  </a:txBody>
                  <a:tcPr anchor="ctr"/>
                </a:tc>
                <a:tc>
                  <a:txBody>
                    <a:bodyPr/>
                    <a:lstStyle/>
                    <a:p>
                      <a:pPr algn="ctr"/>
                      <a:r>
                        <a:rPr lang="en-PH" sz="1400" b="1" dirty="0">
                          <a:effectLst/>
                          <a:latin typeface="Metropolis Thin" panose="00000500000000000000" pitchFamily="50" charset="0"/>
                        </a:rPr>
                        <a:t> ₱ 81,361.94</a:t>
                      </a:r>
                    </a:p>
                  </a:txBody>
                  <a:tcPr anchor="ctr"/>
                </a:tc>
                <a:extLst>
                  <a:ext uri="{0D108BD9-81ED-4DB2-BD59-A6C34878D82A}">
                    <a16:rowId xmlns:a16="http://schemas.microsoft.com/office/drawing/2014/main" val="3130333556"/>
                  </a:ext>
                </a:extLst>
              </a:tr>
              <a:tr h="1230877">
                <a:tc>
                  <a:txBody>
                    <a:bodyPr/>
                    <a:lstStyle/>
                    <a:p>
                      <a:pPr algn="ctr"/>
                      <a:r>
                        <a:rPr lang="en-PH" sz="1400" b="1" dirty="0">
                          <a:effectLst/>
                          <a:latin typeface="Metropolis Thin" panose="00000500000000000000" pitchFamily="50" charset="0"/>
                        </a:rPr>
                        <a:t>3</a:t>
                      </a:r>
                    </a:p>
                  </a:txBody>
                  <a:tcPr anchor="ctr"/>
                </a:tc>
                <a:tc>
                  <a:txBody>
                    <a:bodyPr/>
                    <a:lstStyle/>
                    <a:p>
                      <a:pPr algn="ctr"/>
                      <a:r>
                        <a:rPr lang="en-PH" sz="1400" b="1" dirty="0">
                          <a:effectLst/>
                          <a:latin typeface="Metropolis Thin" panose="00000500000000000000" pitchFamily="50" charset="0"/>
                        </a:rPr>
                        <a:t>Execution</a:t>
                      </a:r>
                    </a:p>
                  </a:txBody>
                  <a:tcPr anchor="ctr"/>
                </a:tc>
                <a:tc>
                  <a:txBody>
                    <a:bodyPr/>
                    <a:lstStyle/>
                    <a:p>
                      <a:pPr algn="ctr"/>
                      <a:r>
                        <a:rPr lang="en-PH" sz="1400" b="1" dirty="0">
                          <a:effectLst/>
                          <a:latin typeface="Metropolis Thin" panose="00000500000000000000" pitchFamily="50" charset="0"/>
                        </a:rPr>
                        <a:t>72</a:t>
                      </a:r>
                    </a:p>
                  </a:txBody>
                  <a:tcPr anchor="ctr"/>
                </a:tc>
                <a:tc>
                  <a:txBody>
                    <a:bodyPr/>
                    <a:lstStyle/>
                    <a:p>
                      <a:pPr marL="285750" indent="-285750" algn="l">
                        <a:buFont typeface="Arial" panose="020B0604020202020204" pitchFamily="34" charset="0"/>
                        <a:buChar char="•"/>
                      </a:pPr>
                      <a:r>
                        <a:rPr lang="en-PH" sz="1400" b="1" dirty="0">
                          <a:effectLst/>
                          <a:latin typeface="Metropolis Thin" panose="00000500000000000000" pitchFamily="50" charset="0"/>
                        </a:rPr>
                        <a:t>Project Manager</a:t>
                      </a:r>
                    </a:p>
                    <a:p>
                      <a:pPr marL="285750" indent="-285750" algn="l">
                        <a:buFont typeface="Arial" panose="020B0604020202020204" pitchFamily="34" charset="0"/>
                        <a:buChar char="•"/>
                      </a:pPr>
                      <a:r>
                        <a:rPr lang="en-PH" sz="1400" b="1" dirty="0">
                          <a:effectLst/>
                          <a:latin typeface="Metropolis Thin" panose="00000500000000000000" pitchFamily="50" charset="0"/>
                        </a:rPr>
                        <a:t>Technical lead with PHP skills</a:t>
                      </a:r>
                    </a:p>
                    <a:p>
                      <a:pPr marL="285750" indent="-285750" algn="l">
                        <a:buFont typeface="Arial" panose="020B0604020202020204" pitchFamily="34" charset="0"/>
                        <a:buChar char="•"/>
                      </a:pPr>
                      <a:r>
                        <a:rPr lang="en-PH" sz="1400" b="1" dirty="0">
                          <a:effectLst/>
                          <a:latin typeface="Metropolis Thin" panose="00000500000000000000" pitchFamily="50" charset="0"/>
                        </a:rPr>
                        <a:t>Software Developer</a:t>
                      </a:r>
                    </a:p>
                    <a:p>
                      <a:pPr marL="285750" indent="-285750" algn="l">
                        <a:buFont typeface="Arial" panose="020B0604020202020204" pitchFamily="34" charset="0"/>
                        <a:buChar char="•"/>
                      </a:pPr>
                      <a:r>
                        <a:rPr lang="en-PH" sz="1400" b="1" dirty="0">
                          <a:effectLst/>
                          <a:latin typeface="Metropolis Thin" panose="00000500000000000000" pitchFamily="50" charset="0"/>
                        </a:rPr>
                        <a:t>Quality Assurance Analyst </a:t>
                      </a:r>
                    </a:p>
                    <a:p>
                      <a:pPr marL="285750" indent="-285750" algn="l">
                        <a:buFont typeface="Arial" panose="020B0604020202020204" pitchFamily="34" charset="0"/>
                        <a:buChar char="•"/>
                      </a:pPr>
                      <a:r>
                        <a:rPr lang="en-PH" sz="1400" b="1" dirty="0">
                          <a:effectLst/>
                          <a:latin typeface="Metropolis Thin" panose="00000500000000000000" pitchFamily="50" charset="0"/>
                        </a:rPr>
                        <a:t>Documentation Specialist</a:t>
                      </a:r>
                    </a:p>
                  </a:txBody>
                  <a:tcPr anchor="ctr"/>
                </a:tc>
                <a:tc>
                  <a:txBody>
                    <a:bodyPr/>
                    <a:lstStyle/>
                    <a:p>
                      <a:pPr algn="ctr"/>
                      <a:r>
                        <a:rPr lang="en-PH" sz="1400" b="1" dirty="0">
                          <a:effectLst/>
                          <a:latin typeface="Metropolis Thin" panose="00000500000000000000" pitchFamily="50" charset="0"/>
                        </a:rPr>
                        <a:t>₱ 410,390.36</a:t>
                      </a:r>
                    </a:p>
                  </a:txBody>
                  <a:tcPr anchor="ctr"/>
                </a:tc>
                <a:extLst>
                  <a:ext uri="{0D108BD9-81ED-4DB2-BD59-A6C34878D82A}">
                    <a16:rowId xmlns:a16="http://schemas.microsoft.com/office/drawing/2014/main" val="3254021290"/>
                  </a:ext>
                </a:extLst>
              </a:tr>
              <a:tr h="1230877">
                <a:tc>
                  <a:txBody>
                    <a:bodyPr/>
                    <a:lstStyle/>
                    <a:p>
                      <a:pPr algn="ctr"/>
                      <a:r>
                        <a:rPr lang="en-PH" sz="1400" b="1" dirty="0">
                          <a:effectLst/>
                          <a:latin typeface="Metropolis Thin" panose="00000500000000000000" pitchFamily="50" charset="0"/>
                        </a:rPr>
                        <a:t>4</a:t>
                      </a:r>
                    </a:p>
                  </a:txBody>
                  <a:tcPr anchor="ctr"/>
                </a:tc>
                <a:tc>
                  <a:txBody>
                    <a:bodyPr/>
                    <a:lstStyle/>
                    <a:p>
                      <a:pPr algn="ctr"/>
                      <a:r>
                        <a:rPr lang="en-PH" sz="1400" b="1" dirty="0">
                          <a:effectLst/>
                          <a:latin typeface="Metropolis Thin" panose="00000500000000000000" pitchFamily="50" charset="0"/>
                        </a:rPr>
                        <a:t>Project Proposal</a:t>
                      </a:r>
                    </a:p>
                  </a:txBody>
                  <a:tcPr anchor="ctr"/>
                </a:tc>
                <a:tc>
                  <a:txBody>
                    <a:bodyPr/>
                    <a:lstStyle/>
                    <a:p>
                      <a:pPr algn="ctr"/>
                      <a:r>
                        <a:rPr lang="en-PH" sz="1400" b="1" dirty="0">
                          <a:effectLst/>
                          <a:latin typeface="Metropolis Thin" panose="00000500000000000000" pitchFamily="50" charset="0"/>
                        </a:rPr>
                        <a:t>4</a:t>
                      </a:r>
                    </a:p>
                  </a:txBody>
                  <a:tcPr anchor="ctr"/>
                </a:tc>
                <a:tc>
                  <a:txBody>
                    <a:bodyPr/>
                    <a:lstStyle/>
                    <a:p>
                      <a:pPr marL="285750" indent="-285750" algn="l">
                        <a:buFont typeface="Arial" panose="020B0604020202020204" pitchFamily="34" charset="0"/>
                        <a:buChar char="•"/>
                      </a:pPr>
                      <a:r>
                        <a:rPr lang="en-PH" sz="1400" b="1" dirty="0">
                          <a:effectLst/>
                          <a:latin typeface="Metropolis Thin" panose="00000500000000000000" pitchFamily="50" charset="0"/>
                        </a:rPr>
                        <a:t>Project Manager</a:t>
                      </a:r>
                    </a:p>
                    <a:p>
                      <a:pPr marL="285750" indent="-285750" algn="l">
                        <a:buFont typeface="Arial" panose="020B0604020202020204" pitchFamily="34" charset="0"/>
                        <a:buChar char="•"/>
                      </a:pPr>
                      <a:r>
                        <a:rPr lang="en-PH" sz="1400" b="1" dirty="0">
                          <a:effectLst/>
                          <a:latin typeface="Metropolis Thin" panose="00000500000000000000" pitchFamily="50" charset="0"/>
                        </a:rPr>
                        <a:t>Technical lead with PHP skills</a:t>
                      </a:r>
                    </a:p>
                    <a:p>
                      <a:pPr marL="285750" indent="-285750" algn="l">
                        <a:buFont typeface="Arial" panose="020B0604020202020204" pitchFamily="34" charset="0"/>
                        <a:buChar char="•"/>
                      </a:pPr>
                      <a:r>
                        <a:rPr lang="en-PH" sz="1400" b="1" dirty="0">
                          <a:effectLst/>
                          <a:latin typeface="Metropolis Thin" panose="00000500000000000000" pitchFamily="50" charset="0"/>
                        </a:rPr>
                        <a:t>Software Developer</a:t>
                      </a:r>
                    </a:p>
                    <a:p>
                      <a:pPr marL="285750" indent="-285750" algn="l">
                        <a:buFont typeface="Arial" panose="020B0604020202020204" pitchFamily="34" charset="0"/>
                        <a:buChar char="•"/>
                      </a:pPr>
                      <a:r>
                        <a:rPr lang="en-PH" sz="1400" b="1" dirty="0">
                          <a:effectLst/>
                          <a:latin typeface="Metropolis Thin" panose="00000500000000000000" pitchFamily="50" charset="0"/>
                        </a:rPr>
                        <a:t>Quality Assurance Analyst </a:t>
                      </a:r>
                    </a:p>
                    <a:p>
                      <a:pPr marL="285750" indent="-285750" algn="l">
                        <a:buFont typeface="Arial" panose="020B0604020202020204" pitchFamily="34" charset="0"/>
                        <a:buChar char="•"/>
                      </a:pPr>
                      <a:r>
                        <a:rPr lang="en-PH" sz="1400" b="1" dirty="0">
                          <a:effectLst/>
                          <a:latin typeface="Metropolis Thin" panose="00000500000000000000" pitchFamily="50" charset="0"/>
                        </a:rPr>
                        <a:t>Documentation Specialist</a:t>
                      </a:r>
                    </a:p>
                  </a:txBody>
                  <a:tcPr anchor="ctr"/>
                </a:tc>
                <a:tc>
                  <a:txBody>
                    <a:bodyPr/>
                    <a:lstStyle/>
                    <a:p>
                      <a:pPr algn="ctr"/>
                      <a:r>
                        <a:rPr lang="en-PH" sz="1400" b="1" dirty="0">
                          <a:effectLst/>
                          <a:latin typeface="Metropolis Thin" panose="00000500000000000000" pitchFamily="50" charset="0"/>
                        </a:rPr>
                        <a:t>₱ 14,788.38</a:t>
                      </a:r>
                    </a:p>
                  </a:txBody>
                  <a:tcPr anchor="ctr"/>
                </a:tc>
                <a:extLst>
                  <a:ext uri="{0D108BD9-81ED-4DB2-BD59-A6C34878D82A}">
                    <a16:rowId xmlns:a16="http://schemas.microsoft.com/office/drawing/2014/main" val="1172334835"/>
                  </a:ext>
                </a:extLst>
              </a:tr>
            </a:tbl>
          </a:graphicData>
        </a:graphic>
      </p:graphicFrame>
      <p:sp>
        <p:nvSpPr>
          <p:cNvPr id="6" name="Rectangle 5">
            <a:extLst>
              <a:ext uri="{FF2B5EF4-FFF2-40B4-BE49-F238E27FC236}">
                <a16:creationId xmlns:a16="http://schemas.microsoft.com/office/drawing/2014/main" id="{8078A511-E6CD-4D96-8AD9-E619F726C80A}"/>
              </a:ext>
            </a:extLst>
          </p:cNvPr>
          <p:cNvSpPr/>
          <p:nvPr/>
        </p:nvSpPr>
        <p:spPr>
          <a:xfrm>
            <a:off x="4244371" y="247998"/>
            <a:ext cx="3703258" cy="846386"/>
          </a:xfrm>
          <a:prstGeom prst="rect">
            <a:avLst/>
          </a:prstGeom>
        </p:spPr>
        <p:txBody>
          <a:bodyPr wrap="none">
            <a:spAutoFit/>
          </a:bodyPr>
          <a:lstStyle/>
          <a:p>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ESTIMATES</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162704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78A511-E6CD-4D96-8AD9-E619F726C80A}"/>
              </a:ext>
            </a:extLst>
          </p:cNvPr>
          <p:cNvSpPr/>
          <p:nvPr/>
        </p:nvSpPr>
        <p:spPr>
          <a:xfrm>
            <a:off x="4412129" y="354266"/>
            <a:ext cx="3328155" cy="846386"/>
          </a:xfrm>
          <a:prstGeom prst="rect">
            <a:avLst/>
          </a:prstGeom>
        </p:spPr>
        <p:txBody>
          <a:bodyPr wrap="none">
            <a:spAutoFit/>
          </a:bodyPr>
          <a:lstStyle/>
          <a:p>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STAFFING</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
        <p:nvSpPr>
          <p:cNvPr id="7" name="Rectangle: Rounded Corners 6">
            <a:extLst>
              <a:ext uri="{FF2B5EF4-FFF2-40B4-BE49-F238E27FC236}">
                <a16:creationId xmlns:a16="http://schemas.microsoft.com/office/drawing/2014/main" id="{604D029D-B1EE-418A-B2BD-12175FA3E44C}"/>
              </a:ext>
            </a:extLst>
          </p:cNvPr>
          <p:cNvSpPr/>
          <p:nvPr/>
        </p:nvSpPr>
        <p:spPr>
          <a:xfrm>
            <a:off x="238363" y="1454831"/>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3" name="Picture 2" descr="A close up of a logo&#10;&#10;Description generated with high confidence">
            <a:extLst>
              <a:ext uri="{FF2B5EF4-FFF2-40B4-BE49-F238E27FC236}">
                <a16:creationId xmlns:a16="http://schemas.microsoft.com/office/drawing/2014/main" id="{3626831C-C888-473E-B0DC-69FE8D423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52" y="1834883"/>
            <a:ext cx="1654128" cy="1654128"/>
          </a:xfrm>
          <a:prstGeom prst="rect">
            <a:avLst/>
          </a:prstGeom>
        </p:spPr>
      </p:pic>
      <p:sp>
        <p:nvSpPr>
          <p:cNvPr id="8" name="Rectangle: Rounded Corners 7">
            <a:extLst>
              <a:ext uri="{FF2B5EF4-FFF2-40B4-BE49-F238E27FC236}">
                <a16:creationId xmlns:a16="http://schemas.microsoft.com/office/drawing/2014/main" id="{0952622F-64E6-4D39-BFE1-70635F36C197}"/>
              </a:ext>
            </a:extLst>
          </p:cNvPr>
          <p:cNvSpPr/>
          <p:nvPr/>
        </p:nvSpPr>
        <p:spPr>
          <a:xfrm>
            <a:off x="2608909" y="1454829"/>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9" name="Rectangle: Rounded Corners 8">
            <a:extLst>
              <a:ext uri="{FF2B5EF4-FFF2-40B4-BE49-F238E27FC236}">
                <a16:creationId xmlns:a16="http://schemas.microsoft.com/office/drawing/2014/main" id="{EA390F95-7A33-4FFD-939E-93A1C2643D6D}"/>
              </a:ext>
            </a:extLst>
          </p:cNvPr>
          <p:cNvSpPr/>
          <p:nvPr/>
        </p:nvSpPr>
        <p:spPr>
          <a:xfrm>
            <a:off x="4979455" y="1454829"/>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0" name="Rectangle: Rounded Corners 9">
            <a:extLst>
              <a:ext uri="{FF2B5EF4-FFF2-40B4-BE49-F238E27FC236}">
                <a16:creationId xmlns:a16="http://schemas.microsoft.com/office/drawing/2014/main" id="{77DDFC2E-1BD3-429D-99CF-9C220C5C9AD0}"/>
              </a:ext>
            </a:extLst>
          </p:cNvPr>
          <p:cNvSpPr/>
          <p:nvPr/>
        </p:nvSpPr>
        <p:spPr>
          <a:xfrm>
            <a:off x="7350001" y="1446121"/>
            <a:ext cx="2193506" cy="4379912"/>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1" name="Rectangle: Rounded Corners 10">
            <a:extLst>
              <a:ext uri="{FF2B5EF4-FFF2-40B4-BE49-F238E27FC236}">
                <a16:creationId xmlns:a16="http://schemas.microsoft.com/office/drawing/2014/main" id="{819B46E5-296C-4403-83C6-688BA5560D2A}"/>
              </a:ext>
            </a:extLst>
          </p:cNvPr>
          <p:cNvSpPr/>
          <p:nvPr/>
        </p:nvSpPr>
        <p:spPr>
          <a:xfrm>
            <a:off x="9720547" y="1446120"/>
            <a:ext cx="2193506" cy="4379912"/>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12" name="Picture 11">
            <a:extLst>
              <a:ext uri="{FF2B5EF4-FFF2-40B4-BE49-F238E27FC236}">
                <a16:creationId xmlns:a16="http://schemas.microsoft.com/office/drawing/2014/main" id="{2A9CD5E6-FC75-47D4-855D-5FFD0E77C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807" y="1835832"/>
            <a:ext cx="1817710" cy="1593168"/>
          </a:xfrm>
          <a:prstGeom prst="rect">
            <a:avLst/>
          </a:prstGeom>
        </p:spPr>
      </p:pic>
      <p:pic>
        <p:nvPicPr>
          <p:cNvPr id="14" name="Picture 13" descr="A close up of a logo&#10;&#10;Description generated with high confidence">
            <a:extLst>
              <a:ext uri="{FF2B5EF4-FFF2-40B4-BE49-F238E27FC236}">
                <a16:creationId xmlns:a16="http://schemas.microsoft.com/office/drawing/2014/main" id="{384A5D85-0D22-4888-A5C1-0C3BE7FB3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7162" y="1779752"/>
            <a:ext cx="1697675" cy="1697675"/>
          </a:xfrm>
          <a:prstGeom prst="rect">
            <a:avLst/>
          </a:prstGeom>
        </p:spPr>
      </p:pic>
      <p:pic>
        <p:nvPicPr>
          <p:cNvPr id="16" name="Picture 15">
            <a:extLst>
              <a:ext uri="{FF2B5EF4-FFF2-40B4-BE49-F238E27FC236}">
                <a16:creationId xmlns:a16="http://schemas.microsoft.com/office/drawing/2014/main" id="{B292C135-4014-4DF2-B2B3-D7E6A15BE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3562" y="1740669"/>
            <a:ext cx="1706382" cy="1706382"/>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397CF560-19EC-4C05-B1BA-A515C4C19EAA}"/>
              </a:ext>
            </a:extLst>
          </p:cNvPr>
          <p:cNvPicPr>
            <a:picLocks noChangeAspect="1"/>
          </p:cNvPicPr>
          <p:nvPr/>
        </p:nvPicPr>
        <p:blipFill rotWithShape="1">
          <a:blip r:embed="rId6">
            <a:extLst>
              <a:ext uri="{28A0092B-C50C-407E-A947-70E740481C1C}">
                <a14:useLocalDpi xmlns:a14="http://schemas.microsoft.com/office/drawing/2010/main" val="0"/>
              </a:ext>
            </a:extLst>
          </a:blip>
          <a:srcRect b="7440"/>
          <a:stretch/>
        </p:blipFill>
        <p:spPr>
          <a:xfrm>
            <a:off x="9876715" y="1687782"/>
            <a:ext cx="1881168" cy="1741218"/>
          </a:xfrm>
          <a:prstGeom prst="rect">
            <a:avLst/>
          </a:prstGeom>
        </p:spPr>
      </p:pic>
      <p:sp>
        <p:nvSpPr>
          <p:cNvPr id="19" name="TextBox 18">
            <a:extLst>
              <a:ext uri="{FF2B5EF4-FFF2-40B4-BE49-F238E27FC236}">
                <a16:creationId xmlns:a16="http://schemas.microsoft.com/office/drawing/2014/main" id="{867E0A6D-9283-40DF-A82F-3CA5F50E411F}"/>
              </a:ext>
            </a:extLst>
          </p:cNvPr>
          <p:cNvSpPr txBox="1"/>
          <p:nvPr/>
        </p:nvSpPr>
        <p:spPr>
          <a:xfrm>
            <a:off x="425071" y="3869063"/>
            <a:ext cx="1820091" cy="1292662"/>
          </a:xfrm>
          <a:prstGeom prst="rect">
            <a:avLst/>
          </a:prstGeom>
          <a:noFill/>
        </p:spPr>
        <p:txBody>
          <a:bodyPr wrap="square" rtlCol="0">
            <a:spAutoFit/>
          </a:bodyPr>
          <a:lstStyle/>
          <a:p>
            <a:pPr algn="ctr"/>
            <a:r>
              <a:rPr lang="en-PH" sz="1600" b="1" dirty="0">
                <a:latin typeface="Metropolis Thin" panose="00000500000000000000" pitchFamily="50" charset="0"/>
              </a:rPr>
              <a:t>PROJECT MANAGER</a:t>
            </a:r>
          </a:p>
          <a:p>
            <a:endParaRPr lang="en-PH" sz="1400" dirty="0">
              <a:latin typeface="Metropolis Thin" panose="00000500000000000000" pitchFamily="50" charset="0"/>
            </a:endParaRPr>
          </a:p>
          <a:p>
            <a:pPr algn="ctr"/>
            <a:r>
              <a:rPr lang="en-PH" sz="1600" dirty="0">
                <a:latin typeface="Metropolis Thin" panose="00000500000000000000" pitchFamily="50" charset="0"/>
              </a:rPr>
              <a:t>No. of Staff: 1</a:t>
            </a:r>
          </a:p>
          <a:p>
            <a:pPr algn="ctr"/>
            <a:r>
              <a:rPr lang="en-PH" sz="1600" dirty="0">
                <a:latin typeface="Metropolis Thin" panose="00000500000000000000" pitchFamily="50" charset="0"/>
              </a:rPr>
              <a:t>Duration: 67</a:t>
            </a:r>
          </a:p>
        </p:txBody>
      </p:sp>
      <p:sp>
        <p:nvSpPr>
          <p:cNvPr id="20" name="TextBox 19">
            <a:extLst>
              <a:ext uri="{FF2B5EF4-FFF2-40B4-BE49-F238E27FC236}">
                <a16:creationId xmlns:a16="http://schemas.microsoft.com/office/drawing/2014/main" id="{CF1E58BD-EA4D-4BE7-96B1-F29913937093}"/>
              </a:ext>
            </a:extLst>
          </p:cNvPr>
          <p:cNvSpPr txBox="1"/>
          <p:nvPr/>
        </p:nvSpPr>
        <p:spPr>
          <a:xfrm>
            <a:off x="2794426" y="3869063"/>
            <a:ext cx="1820091" cy="1292662"/>
          </a:xfrm>
          <a:prstGeom prst="rect">
            <a:avLst/>
          </a:prstGeom>
          <a:noFill/>
        </p:spPr>
        <p:txBody>
          <a:bodyPr wrap="square" rtlCol="0">
            <a:spAutoFit/>
          </a:bodyPr>
          <a:lstStyle/>
          <a:p>
            <a:pPr algn="ctr"/>
            <a:r>
              <a:rPr lang="en-PH" sz="1600" b="1" dirty="0">
                <a:latin typeface="Metropolis Thin" panose="00000500000000000000" pitchFamily="50" charset="0"/>
              </a:rPr>
              <a:t>TECHNICAL LEAD</a:t>
            </a:r>
          </a:p>
          <a:p>
            <a:endParaRPr lang="en-PH" sz="1400" dirty="0">
              <a:latin typeface="Metropolis Thin" panose="00000500000000000000" pitchFamily="50" charset="0"/>
            </a:endParaRPr>
          </a:p>
          <a:p>
            <a:pPr algn="ctr"/>
            <a:r>
              <a:rPr lang="en-PH" sz="1600" dirty="0">
                <a:latin typeface="Metropolis Thin" panose="00000500000000000000" pitchFamily="50" charset="0"/>
              </a:rPr>
              <a:t>No. of Staff: 1</a:t>
            </a:r>
          </a:p>
          <a:p>
            <a:pPr algn="ctr"/>
            <a:r>
              <a:rPr lang="en-PH" sz="1600" dirty="0">
                <a:latin typeface="Metropolis Thin" panose="00000500000000000000" pitchFamily="50" charset="0"/>
              </a:rPr>
              <a:t>Duration: 80</a:t>
            </a:r>
          </a:p>
        </p:txBody>
      </p:sp>
      <p:sp>
        <p:nvSpPr>
          <p:cNvPr id="21" name="TextBox 20">
            <a:extLst>
              <a:ext uri="{FF2B5EF4-FFF2-40B4-BE49-F238E27FC236}">
                <a16:creationId xmlns:a16="http://schemas.microsoft.com/office/drawing/2014/main" id="{F5A812FC-D4FA-4941-8F53-C9B5F151EEA1}"/>
              </a:ext>
            </a:extLst>
          </p:cNvPr>
          <p:cNvSpPr txBox="1"/>
          <p:nvPr/>
        </p:nvSpPr>
        <p:spPr>
          <a:xfrm>
            <a:off x="5166162" y="3864708"/>
            <a:ext cx="1820091" cy="1292662"/>
          </a:xfrm>
          <a:prstGeom prst="rect">
            <a:avLst/>
          </a:prstGeom>
          <a:noFill/>
        </p:spPr>
        <p:txBody>
          <a:bodyPr wrap="square" rtlCol="0">
            <a:spAutoFit/>
          </a:bodyPr>
          <a:lstStyle/>
          <a:p>
            <a:pPr algn="ctr"/>
            <a:r>
              <a:rPr lang="en-PH" sz="1600" b="1" dirty="0">
                <a:latin typeface="Metropolis Thin" panose="00000500000000000000" pitchFamily="50" charset="0"/>
              </a:rPr>
              <a:t>SOFTWARE DEVELOPER</a:t>
            </a:r>
          </a:p>
          <a:p>
            <a:endParaRPr lang="en-PH" sz="1400" dirty="0">
              <a:latin typeface="Metropolis Thin" panose="00000500000000000000" pitchFamily="50" charset="0"/>
            </a:endParaRPr>
          </a:p>
          <a:p>
            <a:pPr algn="ctr"/>
            <a:r>
              <a:rPr lang="en-PH" sz="1600" dirty="0">
                <a:latin typeface="Metropolis Thin" panose="00000500000000000000" pitchFamily="50" charset="0"/>
              </a:rPr>
              <a:t>No. of Staff: 1</a:t>
            </a:r>
          </a:p>
          <a:p>
            <a:pPr algn="ctr"/>
            <a:r>
              <a:rPr lang="en-PH" sz="1600" dirty="0">
                <a:latin typeface="Metropolis Thin" panose="00000500000000000000" pitchFamily="50" charset="0"/>
              </a:rPr>
              <a:t>Duration: 63</a:t>
            </a:r>
          </a:p>
        </p:txBody>
      </p:sp>
      <p:sp>
        <p:nvSpPr>
          <p:cNvPr id="22" name="TextBox 21">
            <a:extLst>
              <a:ext uri="{FF2B5EF4-FFF2-40B4-BE49-F238E27FC236}">
                <a16:creationId xmlns:a16="http://schemas.microsoft.com/office/drawing/2014/main" id="{3D1A63A1-2BA3-4313-9573-0546805D12EA}"/>
              </a:ext>
            </a:extLst>
          </p:cNvPr>
          <p:cNvSpPr txBox="1"/>
          <p:nvPr/>
        </p:nvSpPr>
        <p:spPr>
          <a:xfrm>
            <a:off x="7536708" y="3741598"/>
            <a:ext cx="1820091" cy="1538883"/>
          </a:xfrm>
          <a:prstGeom prst="rect">
            <a:avLst/>
          </a:prstGeom>
          <a:noFill/>
        </p:spPr>
        <p:txBody>
          <a:bodyPr wrap="square" rtlCol="0">
            <a:spAutoFit/>
          </a:bodyPr>
          <a:lstStyle/>
          <a:p>
            <a:pPr algn="ctr"/>
            <a:r>
              <a:rPr lang="en-PH" sz="1600" b="1" dirty="0">
                <a:latin typeface="Metropolis Thin" panose="00000500000000000000" pitchFamily="50" charset="0"/>
              </a:rPr>
              <a:t>QUALITY ASSURANCE ANALYST</a:t>
            </a:r>
          </a:p>
          <a:p>
            <a:endParaRPr lang="en-PH" sz="1400" dirty="0">
              <a:latin typeface="Metropolis Thin" panose="00000500000000000000" pitchFamily="50" charset="0"/>
            </a:endParaRPr>
          </a:p>
          <a:p>
            <a:pPr algn="ctr"/>
            <a:r>
              <a:rPr lang="en-PH" sz="1600" dirty="0">
                <a:latin typeface="Metropolis Thin" panose="00000500000000000000" pitchFamily="50" charset="0"/>
              </a:rPr>
              <a:t>No. of Staff: 1</a:t>
            </a:r>
          </a:p>
          <a:p>
            <a:pPr algn="ctr"/>
            <a:r>
              <a:rPr lang="en-PH" sz="1600" dirty="0">
                <a:latin typeface="Metropolis Thin" panose="00000500000000000000" pitchFamily="50" charset="0"/>
              </a:rPr>
              <a:t>Duration: 32</a:t>
            </a:r>
          </a:p>
        </p:txBody>
      </p:sp>
      <p:sp>
        <p:nvSpPr>
          <p:cNvPr id="23" name="TextBox 22">
            <a:extLst>
              <a:ext uri="{FF2B5EF4-FFF2-40B4-BE49-F238E27FC236}">
                <a16:creationId xmlns:a16="http://schemas.microsoft.com/office/drawing/2014/main" id="{87775E4E-5451-4637-92DC-96187F7E1F53}"/>
              </a:ext>
            </a:extLst>
          </p:cNvPr>
          <p:cNvSpPr txBox="1"/>
          <p:nvPr/>
        </p:nvSpPr>
        <p:spPr>
          <a:xfrm>
            <a:off x="9794108" y="3854102"/>
            <a:ext cx="2046383" cy="1292662"/>
          </a:xfrm>
          <a:prstGeom prst="rect">
            <a:avLst/>
          </a:prstGeom>
          <a:noFill/>
        </p:spPr>
        <p:txBody>
          <a:bodyPr wrap="square" rtlCol="0">
            <a:spAutoFit/>
          </a:bodyPr>
          <a:lstStyle/>
          <a:p>
            <a:pPr algn="ctr"/>
            <a:r>
              <a:rPr lang="en-PH" sz="1600" b="1" dirty="0">
                <a:latin typeface="Metropolis Thin" panose="00000500000000000000" pitchFamily="50" charset="0"/>
              </a:rPr>
              <a:t>DOCUMENTATION SPECIALIST</a:t>
            </a:r>
          </a:p>
          <a:p>
            <a:endParaRPr lang="en-PH" sz="1400" dirty="0">
              <a:latin typeface="Metropolis Thin" panose="00000500000000000000" pitchFamily="50" charset="0"/>
            </a:endParaRPr>
          </a:p>
          <a:p>
            <a:pPr algn="ctr"/>
            <a:r>
              <a:rPr lang="en-PH" sz="1600" dirty="0">
                <a:latin typeface="Metropolis Thin" panose="00000500000000000000" pitchFamily="50" charset="0"/>
              </a:rPr>
              <a:t>No. of Staff: 1</a:t>
            </a:r>
          </a:p>
          <a:p>
            <a:pPr algn="ctr"/>
            <a:r>
              <a:rPr lang="en-PH" sz="1600" dirty="0">
                <a:latin typeface="Metropolis Thin" panose="00000500000000000000" pitchFamily="50" charset="0"/>
              </a:rPr>
              <a:t>Duration: 20</a:t>
            </a:r>
          </a:p>
        </p:txBody>
      </p:sp>
    </p:spTree>
    <p:extLst>
      <p:ext uri="{BB962C8B-B14F-4D97-AF65-F5344CB8AC3E}">
        <p14:creationId xmlns:p14="http://schemas.microsoft.com/office/powerpoint/2010/main" val="236519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78A511-E6CD-4D96-8AD9-E619F726C80A}"/>
              </a:ext>
            </a:extLst>
          </p:cNvPr>
          <p:cNvSpPr/>
          <p:nvPr/>
        </p:nvSpPr>
        <p:spPr>
          <a:xfrm>
            <a:off x="2542783" y="268581"/>
            <a:ext cx="7106433" cy="1461939"/>
          </a:xfrm>
          <a:prstGeom prst="rect">
            <a:avLst/>
          </a:prstGeom>
        </p:spPr>
        <p:txBody>
          <a:bodyPr wrap="none">
            <a:spAutoFit/>
          </a:bodyPr>
          <a:lstStyle/>
          <a:p>
            <a:pPr algn="ctr"/>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PROCUREMENT PLAN</a:t>
            </a:r>
            <a:r>
              <a:rPr lang="en-PH"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a:t>
            </a:r>
          </a:p>
          <a:p>
            <a:pPr algn="ctr"/>
            <a:r>
              <a:rPr lang="en-PH" sz="40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HUMAN RESOURCE</a:t>
            </a:r>
            <a:endParaRPr lang="en-US" sz="40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endParaRPr>
          </a:p>
        </p:txBody>
      </p:sp>
      <p:sp>
        <p:nvSpPr>
          <p:cNvPr id="7" name="Rectangle: Rounded Corners 6">
            <a:extLst>
              <a:ext uri="{FF2B5EF4-FFF2-40B4-BE49-F238E27FC236}">
                <a16:creationId xmlns:a16="http://schemas.microsoft.com/office/drawing/2014/main" id="{604D029D-B1EE-418A-B2BD-12175FA3E44C}"/>
              </a:ext>
            </a:extLst>
          </p:cNvPr>
          <p:cNvSpPr/>
          <p:nvPr/>
        </p:nvSpPr>
        <p:spPr>
          <a:xfrm>
            <a:off x="272742" y="1959928"/>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3" name="Picture 2" descr="A close up of a logo&#10;&#10;Description generated with high confidence">
            <a:extLst>
              <a:ext uri="{FF2B5EF4-FFF2-40B4-BE49-F238E27FC236}">
                <a16:creationId xmlns:a16="http://schemas.microsoft.com/office/drawing/2014/main" id="{3626831C-C888-473E-B0DC-69FE8D423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31" y="2339980"/>
            <a:ext cx="1654128" cy="1654128"/>
          </a:xfrm>
          <a:prstGeom prst="rect">
            <a:avLst/>
          </a:prstGeom>
        </p:spPr>
      </p:pic>
      <p:sp>
        <p:nvSpPr>
          <p:cNvPr id="8" name="Rectangle: Rounded Corners 7">
            <a:extLst>
              <a:ext uri="{FF2B5EF4-FFF2-40B4-BE49-F238E27FC236}">
                <a16:creationId xmlns:a16="http://schemas.microsoft.com/office/drawing/2014/main" id="{0952622F-64E6-4D39-BFE1-70635F36C197}"/>
              </a:ext>
            </a:extLst>
          </p:cNvPr>
          <p:cNvSpPr/>
          <p:nvPr/>
        </p:nvSpPr>
        <p:spPr>
          <a:xfrm>
            <a:off x="2643288" y="1959926"/>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9" name="Rectangle: Rounded Corners 8">
            <a:extLst>
              <a:ext uri="{FF2B5EF4-FFF2-40B4-BE49-F238E27FC236}">
                <a16:creationId xmlns:a16="http://schemas.microsoft.com/office/drawing/2014/main" id="{EA390F95-7A33-4FFD-939E-93A1C2643D6D}"/>
              </a:ext>
            </a:extLst>
          </p:cNvPr>
          <p:cNvSpPr/>
          <p:nvPr/>
        </p:nvSpPr>
        <p:spPr>
          <a:xfrm>
            <a:off x="5013834" y="1959926"/>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0" name="Rectangle: Rounded Corners 9">
            <a:extLst>
              <a:ext uri="{FF2B5EF4-FFF2-40B4-BE49-F238E27FC236}">
                <a16:creationId xmlns:a16="http://schemas.microsoft.com/office/drawing/2014/main" id="{77DDFC2E-1BD3-429D-99CF-9C220C5C9AD0}"/>
              </a:ext>
            </a:extLst>
          </p:cNvPr>
          <p:cNvSpPr/>
          <p:nvPr/>
        </p:nvSpPr>
        <p:spPr>
          <a:xfrm>
            <a:off x="7384380" y="1951218"/>
            <a:ext cx="2193506" cy="4379912"/>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1" name="Rectangle: Rounded Corners 10">
            <a:extLst>
              <a:ext uri="{FF2B5EF4-FFF2-40B4-BE49-F238E27FC236}">
                <a16:creationId xmlns:a16="http://schemas.microsoft.com/office/drawing/2014/main" id="{819B46E5-296C-4403-83C6-688BA5560D2A}"/>
              </a:ext>
            </a:extLst>
          </p:cNvPr>
          <p:cNvSpPr/>
          <p:nvPr/>
        </p:nvSpPr>
        <p:spPr>
          <a:xfrm>
            <a:off x="9754926" y="1951217"/>
            <a:ext cx="2193506" cy="4379912"/>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12" name="Picture 11">
            <a:extLst>
              <a:ext uri="{FF2B5EF4-FFF2-40B4-BE49-F238E27FC236}">
                <a16:creationId xmlns:a16="http://schemas.microsoft.com/office/drawing/2014/main" id="{2A9CD5E6-FC75-47D4-855D-5FFD0E77C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186" y="2340929"/>
            <a:ext cx="1817710" cy="1593168"/>
          </a:xfrm>
          <a:prstGeom prst="rect">
            <a:avLst/>
          </a:prstGeom>
        </p:spPr>
      </p:pic>
      <p:pic>
        <p:nvPicPr>
          <p:cNvPr id="14" name="Picture 13" descr="A close up of a logo&#10;&#10;Description generated with high confidence">
            <a:extLst>
              <a:ext uri="{FF2B5EF4-FFF2-40B4-BE49-F238E27FC236}">
                <a16:creationId xmlns:a16="http://schemas.microsoft.com/office/drawing/2014/main" id="{384A5D85-0D22-4888-A5C1-0C3BE7FB3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541" y="2284849"/>
            <a:ext cx="1697675" cy="1697675"/>
          </a:xfrm>
          <a:prstGeom prst="rect">
            <a:avLst/>
          </a:prstGeom>
        </p:spPr>
      </p:pic>
      <p:pic>
        <p:nvPicPr>
          <p:cNvPr id="16" name="Picture 15">
            <a:extLst>
              <a:ext uri="{FF2B5EF4-FFF2-40B4-BE49-F238E27FC236}">
                <a16:creationId xmlns:a16="http://schemas.microsoft.com/office/drawing/2014/main" id="{B292C135-4014-4DF2-B2B3-D7E6A15BE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7941" y="2245766"/>
            <a:ext cx="1706382" cy="1706382"/>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397CF560-19EC-4C05-B1BA-A515C4C19EAA}"/>
              </a:ext>
            </a:extLst>
          </p:cNvPr>
          <p:cNvPicPr>
            <a:picLocks noChangeAspect="1"/>
          </p:cNvPicPr>
          <p:nvPr/>
        </p:nvPicPr>
        <p:blipFill rotWithShape="1">
          <a:blip r:embed="rId6">
            <a:extLst>
              <a:ext uri="{28A0092B-C50C-407E-A947-70E740481C1C}">
                <a14:useLocalDpi xmlns:a14="http://schemas.microsoft.com/office/drawing/2010/main" val="0"/>
              </a:ext>
            </a:extLst>
          </a:blip>
          <a:srcRect b="7440"/>
          <a:stretch/>
        </p:blipFill>
        <p:spPr>
          <a:xfrm>
            <a:off x="9911094" y="2192879"/>
            <a:ext cx="1881168" cy="1741218"/>
          </a:xfrm>
          <a:prstGeom prst="rect">
            <a:avLst/>
          </a:prstGeom>
        </p:spPr>
      </p:pic>
      <p:sp>
        <p:nvSpPr>
          <p:cNvPr id="19" name="TextBox 18">
            <a:extLst>
              <a:ext uri="{FF2B5EF4-FFF2-40B4-BE49-F238E27FC236}">
                <a16:creationId xmlns:a16="http://schemas.microsoft.com/office/drawing/2014/main" id="{867E0A6D-9283-40DF-A82F-3CA5F50E411F}"/>
              </a:ext>
            </a:extLst>
          </p:cNvPr>
          <p:cNvSpPr txBox="1"/>
          <p:nvPr/>
        </p:nvSpPr>
        <p:spPr>
          <a:xfrm>
            <a:off x="459450" y="4141173"/>
            <a:ext cx="1820091" cy="1046440"/>
          </a:xfrm>
          <a:prstGeom prst="rect">
            <a:avLst/>
          </a:prstGeom>
          <a:noFill/>
        </p:spPr>
        <p:txBody>
          <a:bodyPr wrap="square" rtlCol="0">
            <a:spAutoFit/>
          </a:bodyPr>
          <a:lstStyle/>
          <a:p>
            <a:pPr algn="ctr"/>
            <a:r>
              <a:rPr lang="en-PH" sz="1600" b="1" dirty="0">
                <a:latin typeface="Metropolis Thin" panose="00000500000000000000" pitchFamily="50" charset="0"/>
              </a:rPr>
              <a:t>PROJECT MANAGER</a:t>
            </a:r>
          </a:p>
          <a:p>
            <a:endParaRPr lang="en-PH" sz="1400" dirty="0">
              <a:latin typeface="Metropolis Thin" panose="00000500000000000000" pitchFamily="50" charset="0"/>
            </a:endParaRPr>
          </a:p>
          <a:p>
            <a:pPr algn="ctr"/>
            <a:r>
              <a:rPr lang="en-PH" sz="1600" dirty="0">
                <a:latin typeface="Metropolis Thin" panose="00000500000000000000" pitchFamily="50" charset="0"/>
              </a:rPr>
              <a:t>₱256,197.28</a:t>
            </a:r>
          </a:p>
        </p:txBody>
      </p:sp>
      <p:sp>
        <p:nvSpPr>
          <p:cNvPr id="20" name="TextBox 19">
            <a:extLst>
              <a:ext uri="{FF2B5EF4-FFF2-40B4-BE49-F238E27FC236}">
                <a16:creationId xmlns:a16="http://schemas.microsoft.com/office/drawing/2014/main" id="{CF1E58BD-EA4D-4BE7-96B1-F29913937093}"/>
              </a:ext>
            </a:extLst>
          </p:cNvPr>
          <p:cNvSpPr txBox="1"/>
          <p:nvPr/>
        </p:nvSpPr>
        <p:spPr>
          <a:xfrm>
            <a:off x="2828805" y="4154795"/>
            <a:ext cx="1820091" cy="1046440"/>
          </a:xfrm>
          <a:prstGeom prst="rect">
            <a:avLst/>
          </a:prstGeom>
          <a:noFill/>
        </p:spPr>
        <p:txBody>
          <a:bodyPr wrap="square" rtlCol="0">
            <a:spAutoFit/>
          </a:bodyPr>
          <a:lstStyle/>
          <a:p>
            <a:pPr algn="ctr"/>
            <a:r>
              <a:rPr lang="en-PH" sz="1600" b="1" dirty="0">
                <a:latin typeface="Metropolis Thin" panose="00000500000000000000" pitchFamily="50" charset="0"/>
              </a:rPr>
              <a:t>TECHNICAL LEAD</a:t>
            </a:r>
          </a:p>
          <a:p>
            <a:endParaRPr lang="en-PH" sz="1400" dirty="0">
              <a:latin typeface="Metropolis Thin" panose="00000500000000000000" pitchFamily="50" charset="0"/>
            </a:endParaRPr>
          </a:p>
          <a:p>
            <a:pPr algn="ctr"/>
            <a:r>
              <a:rPr lang="en-PH" sz="1600" dirty="0">
                <a:latin typeface="Metropolis Thin" panose="00000500000000000000" pitchFamily="50" charset="0"/>
              </a:rPr>
              <a:t>₱ 148, 600.00</a:t>
            </a:r>
          </a:p>
        </p:txBody>
      </p:sp>
      <p:sp>
        <p:nvSpPr>
          <p:cNvPr id="21" name="TextBox 20">
            <a:extLst>
              <a:ext uri="{FF2B5EF4-FFF2-40B4-BE49-F238E27FC236}">
                <a16:creationId xmlns:a16="http://schemas.microsoft.com/office/drawing/2014/main" id="{F5A812FC-D4FA-4941-8F53-C9B5F151EEA1}"/>
              </a:ext>
            </a:extLst>
          </p:cNvPr>
          <p:cNvSpPr txBox="1"/>
          <p:nvPr/>
        </p:nvSpPr>
        <p:spPr>
          <a:xfrm>
            <a:off x="5267524" y="4154795"/>
            <a:ext cx="1820091" cy="1046440"/>
          </a:xfrm>
          <a:prstGeom prst="rect">
            <a:avLst/>
          </a:prstGeom>
          <a:noFill/>
        </p:spPr>
        <p:txBody>
          <a:bodyPr wrap="square" rtlCol="0">
            <a:spAutoFit/>
          </a:bodyPr>
          <a:lstStyle/>
          <a:p>
            <a:pPr algn="ctr"/>
            <a:r>
              <a:rPr lang="en-PH" sz="1600" b="1" dirty="0">
                <a:latin typeface="Metropolis Thin" panose="00000500000000000000" pitchFamily="50" charset="0"/>
              </a:rPr>
              <a:t>SOFTWARE DEVELOPER</a:t>
            </a:r>
          </a:p>
          <a:p>
            <a:endParaRPr lang="en-PH" sz="1400" dirty="0">
              <a:latin typeface="Metropolis Thin" panose="00000500000000000000" pitchFamily="50" charset="0"/>
            </a:endParaRPr>
          </a:p>
          <a:p>
            <a:pPr algn="ctr"/>
            <a:r>
              <a:rPr lang="en-PH" sz="1600" dirty="0">
                <a:latin typeface="Metropolis Thin" panose="00000500000000000000" pitchFamily="50" charset="0"/>
              </a:rPr>
              <a:t>₱ 88, 855.20</a:t>
            </a:r>
          </a:p>
        </p:txBody>
      </p:sp>
      <p:sp>
        <p:nvSpPr>
          <p:cNvPr id="22" name="TextBox 21">
            <a:extLst>
              <a:ext uri="{FF2B5EF4-FFF2-40B4-BE49-F238E27FC236}">
                <a16:creationId xmlns:a16="http://schemas.microsoft.com/office/drawing/2014/main" id="{3D1A63A1-2BA3-4313-9573-0546805D12EA}"/>
              </a:ext>
            </a:extLst>
          </p:cNvPr>
          <p:cNvSpPr txBox="1"/>
          <p:nvPr/>
        </p:nvSpPr>
        <p:spPr>
          <a:xfrm>
            <a:off x="7571086" y="4154795"/>
            <a:ext cx="1820091" cy="1292662"/>
          </a:xfrm>
          <a:prstGeom prst="rect">
            <a:avLst/>
          </a:prstGeom>
          <a:noFill/>
        </p:spPr>
        <p:txBody>
          <a:bodyPr wrap="square" rtlCol="0">
            <a:spAutoFit/>
          </a:bodyPr>
          <a:lstStyle/>
          <a:p>
            <a:pPr algn="ctr"/>
            <a:r>
              <a:rPr lang="en-PH" sz="1600" b="1" dirty="0">
                <a:latin typeface="Metropolis Thin" panose="00000500000000000000" pitchFamily="50" charset="0"/>
              </a:rPr>
              <a:t>QUALITY ASSURANCE ANALYST</a:t>
            </a:r>
          </a:p>
          <a:p>
            <a:endParaRPr lang="en-PH" sz="1400" dirty="0">
              <a:latin typeface="Metropolis Thin" panose="00000500000000000000" pitchFamily="50" charset="0"/>
            </a:endParaRPr>
          </a:p>
          <a:p>
            <a:pPr algn="ctr"/>
            <a:r>
              <a:rPr lang="en-PH" sz="1600" dirty="0">
                <a:latin typeface="Metropolis Thin" panose="00000500000000000000" pitchFamily="50" charset="0"/>
              </a:rPr>
              <a:t>₱45,836.80</a:t>
            </a:r>
          </a:p>
        </p:txBody>
      </p:sp>
      <p:sp>
        <p:nvSpPr>
          <p:cNvPr id="23" name="TextBox 22">
            <a:extLst>
              <a:ext uri="{FF2B5EF4-FFF2-40B4-BE49-F238E27FC236}">
                <a16:creationId xmlns:a16="http://schemas.microsoft.com/office/drawing/2014/main" id="{87775E4E-5451-4637-92DC-96187F7E1F53}"/>
              </a:ext>
            </a:extLst>
          </p:cNvPr>
          <p:cNvSpPr txBox="1"/>
          <p:nvPr/>
        </p:nvSpPr>
        <p:spPr>
          <a:xfrm>
            <a:off x="9828486" y="4141173"/>
            <a:ext cx="2046383" cy="1046440"/>
          </a:xfrm>
          <a:prstGeom prst="rect">
            <a:avLst/>
          </a:prstGeom>
          <a:noFill/>
        </p:spPr>
        <p:txBody>
          <a:bodyPr wrap="square" rtlCol="0">
            <a:spAutoFit/>
          </a:bodyPr>
          <a:lstStyle/>
          <a:p>
            <a:pPr algn="ctr"/>
            <a:r>
              <a:rPr lang="en-PH" sz="1600" b="1" dirty="0">
                <a:latin typeface="Metropolis Thin" panose="00000500000000000000" pitchFamily="50" charset="0"/>
              </a:rPr>
              <a:t>DOCUMENTATION SPECIALIST</a:t>
            </a:r>
          </a:p>
          <a:p>
            <a:endParaRPr lang="en-PH" sz="1400" dirty="0">
              <a:latin typeface="Metropolis Thin" panose="00000500000000000000" pitchFamily="50" charset="0"/>
            </a:endParaRPr>
          </a:p>
          <a:p>
            <a:pPr algn="ctr"/>
            <a:r>
              <a:rPr lang="en-PH" sz="1600" dirty="0">
                <a:latin typeface="Metropolis Thin" panose="00000500000000000000" pitchFamily="50" charset="0"/>
              </a:rPr>
              <a:t>₱16,256.00</a:t>
            </a:r>
          </a:p>
        </p:txBody>
      </p:sp>
    </p:spTree>
    <p:extLst>
      <p:ext uri="{BB962C8B-B14F-4D97-AF65-F5344CB8AC3E}">
        <p14:creationId xmlns:p14="http://schemas.microsoft.com/office/powerpoint/2010/main" val="3126420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78A511-E6CD-4D96-8AD9-E619F726C80A}"/>
              </a:ext>
            </a:extLst>
          </p:cNvPr>
          <p:cNvSpPr/>
          <p:nvPr/>
        </p:nvSpPr>
        <p:spPr>
          <a:xfrm>
            <a:off x="2542783" y="254052"/>
            <a:ext cx="7106433" cy="1461939"/>
          </a:xfrm>
          <a:prstGeom prst="rect">
            <a:avLst/>
          </a:prstGeom>
        </p:spPr>
        <p:txBody>
          <a:bodyPr wrap="none">
            <a:spAutoFit/>
          </a:bodyPr>
          <a:lstStyle/>
          <a:p>
            <a:pPr algn="ctr"/>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PROCUREMENT PLAN</a:t>
            </a:r>
            <a:r>
              <a:rPr lang="en-PH"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a:t>
            </a:r>
          </a:p>
          <a:p>
            <a:pPr algn="ctr"/>
            <a:r>
              <a:rPr lang="en-PH" sz="40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DOCUMENTATION</a:t>
            </a:r>
            <a:endParaRPr lang="en-US" sz="40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endParaRPr>
          </a:p>
        </p:txBody>
      </p:sp>
      <p:sp>
        <p:nvSpPr>
          <p:cNvPr id="7" name="Rectangle: Rounded Corners 6">
            <a:extLst>
              <a:ext uri="{FF2B5EF4-FFF2-40B4-BE49-F238E27FC236}">
                <a16:creationId xmlns:a16="http://schemas.microsoft.com/office/drawing/2014/main" id="{604D029D-B1EE-418A-B2BD-12175FA3E44C}"/>
              </a:ext>
            </a:extLst>
          </p:cNvPr>
          <p:cNvSpPr/>
          <p:nvPr/>
        </p:nvSpPr>
        <p:spPr>
          <a:xfrm>
            <a:off x="272742" y="1959928"/>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8" name="Rectangle: Rounded Corners 7">
            <a:extLst>
              <a:ext uri="{FF2B5EF4-FFF2-40B4-BE49-F238E27FC236}">
                <a16:creationId xmlns:a16="http://schemas.microsoft.com/office/drawing/2014/main" id="{0952622F-64E6-4D39-BFE1-70635F36C197}"/>
              </a:ext>
            </a:extLst>
          </p:cNvPr>
          <p:cNvSpPr/>
          <p:nvPr/>
        </p:nvSpPr>
        <p:spPr>
          <a:xfrm>
            <a:off x="2643288" y="1959926"/>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9" name="Rectangle: Rounded Corners 8">
            <a:extLst>
              <a:ext uri="{FF2B5EF4-FFF2-40B4-BE49-F238E27FC236}">
                <a16:creationId xmlns:a16="http://schemas.microsoft.com/office/drawing/2014/main" id="{EA390F95-7A33-4FFD-939E-93A1C2643D6D}"/>
              </a:ext>
            </a:extLst>
          </p:cNvPr>
          <p:cNvSpPr/>
          <p:nvPr/>
        </p:nvSpPr>
        <p:spPr>
          <a:xfrm>
            <a:off x="5013834" y="1959926"/>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0" name="Rectangle: Rounded Corners 9">
            <a:extLst>
              <a:ext uri="{FF2B5EF4-FFF2-40B4-BE49-F238E27FC236}">
                <a16:creationId xmlns:a16="http://schemas.microsoft.com/office/drawing/2014/main" id="{77DDFC2E-1BD3-429D-99CF-9C220C5C9AD0}"/>
              </a:ext>
            </a:extLst>
          </p:cNvPr>
          <p:cNvSpPr/>
          <p:nvPr/>
        </p:nvSpPr>
        <p:spPr>
          <a:xfrm>
            <a:off x="7384380" y="1951218"/>
            <a:ext cx="2193506" cy="4379912"/>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1" name="Rectangle: Rounded Corners 10">
            <a:extLst>
              <a:ext uri="{FF2B5EF4-FFF2-40B4-BE49-F238E27FC236}">
                <a16:creationId xmlns:a16="http://schemas.microsoft.com/office/drawing/2014/main" id="{819B46E5-296C-4403-83C6-688BA5560D2A}"/>
              </a:ext>
            </a:extLst>
          </p:cNvPr>
          <p:cNvSpPr/>
          <p:nvPr/>
        </p:nvSpPr>
        <p:spPr>
          <a:xfrm>
            <a:off x="9754926" y="1951217"/>
            <a:ext cx="2193506" cy="4379912"/>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9" name="TextBox 18">
            <a:extLst>
              <a:ext uri="{FF2B5EF4-FFF2-40B4-BE49-F238E27FC236}">
                <a16:creationId xmlns:a16="http://schemas.microsoft.com/office/drawing/2014/main" id="{867E0A6D-9283-40DF-A82F-3CA5F50E411F}"/>
              </a:ext>
            </a:extLst>
          </p:cNvPr>
          <p:cNvSpPr txBox="1"/>
          <p:nvPr/>
        </p:nvSpPr>
        <p:spPr>
          <a:xfrm>
            <a:off x="385682" y="3429000"/>
            <a:ext cx="1962410" cy="2893100"/>
          </a:xfrm>
          <a:prstGeom prst="rect">
            <a:avLst/>
          </a:prstGeom>
          <a:noFill/>
        </p:spPr>
        <p:txBody>
          <a:bodyPr wrap="square" rtlCol="0">
            <a:spAutoFit/>
          </a:bodyPr>
          <a:lstStyle/>
          <a:p>
            <a:pPr algn="ctr"/>
            <a:r>
              <a:rPr lang="en-PH" sz="1600" b="1" dirty="0">
                <a:latin typeface="Metropolis Thin" panose="00000500000000000000" pitchFamily="50" charset="0"/>
              </a:rPr>
              <a:t>OFFICE 365 BUSINESS</a:t>
            </a:r>
          </a:p>
          <a:p>
            <a:endParaRPr lang="en-PH" sz="1400" dirty="0">
              <a:latin typeface="Metropolis Thin" panose="00000500000000000000" pitchFamily="50" charset="0"/>
            </a:endParaRPr>
          </a:p>
          <a:p>
            <a:pPr marL="285750" indent="-285750">
              <a:buFont typeface="Arial" panose="020B0604020202020204" pitchFamily="34" charset="0"/>
              <a:buChar char="•"/>
            </a:pPr>
            <a:r>
              <a:rPr lang="en-PH" sz="1600" dirty="0">
                <a:latin typeface="Metropolis Thin" panose="00000500000000000000" pitchFamily="50" charset="0"/>
              </a:rPr>
              <a:t>License Purchasing</a:t>
            </a:r>
          </a:p>
          <a:p>
            <a:pPr marL="285750" indent="-285750">
              <a:buFont typeface="Arial" panose="020B0604020202020204" pitchFamily="34" charset="0"/>
              <a:buChar char="•"/>
            </a:pPr>
            <a:r>
              <a:rPr lang="en-PH" sz="1600" dirty="0">
                <a:latin typeface="Metropolis Thin" panose="00000500000000000000" pitchFamily="50" charset="0"/>
              </a:rPr>
              <a:t>Internet Speed, Cost, Hardware Availability</a:t>
            </a:r>
          </a:p>
          <a:p>
            <a:endParaRPr lang="en-PH" sz="1600" dirty="0">
              <a:latin typeface="Metropolis Thin" panose="00000500000000000000" pitchFamily="50" charset="0"/>
            </a:endParaRPr>
          </a:p>
          <a:p>
            <a:endParaRPr lang="en-PH" sz="700" dirty="0">
              <a:latin typeface="Metropolis Thin" panose="00000500000000000000" pitchFamily="50" charset="0"/>
            </a:endParaRPr>
          </a:p>
          <a:p>
            <a:pPr algn="ctr"/>
            <a:r>
              <a:rPr lang="en-PH" sz="1600" dirty="0">
                <a:latin typeface="Metropolis Thin" panose="00000500000000000000" pitchFamily="50" charset="0"/>
              </a:rPr>
              <a:t>₱ 1,875.00</a:t>
            </a:r>
          </a:p>
          <a:p>
            <a:pPr algn="ctr"/>
            <a:endParaRPr lang="en-PH" sz="1600" dirty="0">
              <a:latin typeface="Metropolis Thin" panose="00000500000000000000" pitchFamily="50" charset="0"/>
            </a:endParaRPr>
          </a:p>
        </p:txBody>
      </p:sp>
      <p:sp>
        <p:nvSpPr>
          <p:cNvPr id="2" name="AutoShape 2" descr="Image result for office 365 logo png">
            <a:extLst>
              <a:ext uri="{FF2B5EF4-FFF2-40B4-BE49-F238E27FC236}">
                <a16:creationId xmlns:a16="http://schemas.microsoft.com/office/drawing/2014/main" id="{B3565CE5-79A2-4960-AD29-84FCC751CE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5" name="Picture 4" descr="A close up of a logo&#10;&#10;Description generated with very high confidence">
            <a:extLst>
              <a:ext uri="{FF2B5EF4-FFF2-40B4-BE49-F238E27FC236}">
                <a16:creationId xmlns:a16="http://schemas.microsoft.com/office/drawing/2014/main" id="{455C170D-17F9-4289-80FA-28B7B607D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96" y="2101975"/>
            <a:ext cx="1957196" cy="1212946"/>
          </a:xfrm>
          <a:prstGeom prst="rect">
            <a:avLst/>
          </a:prstGeom>
        </p:spPr>
      </p:pic>
      <p:pic>
        <p:nvPicPr>
          <p:cNvPr id="15" name="Picture 14">
            <a:extLst>
              <a:ext uri="{FF2B5EF4-FFF2-40B4-BE49-F238E27FC236}">
                <a16:creationId xmlns:a16="http://schemas.microsoft.com/office/drawing/2014/main" id="{FC1D185E-2A02-4034-A8B7-D3ECBFC51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9" y="2037072"/>
            <a:ext cx="1674307" cy="1391928"/>
          </a:xfrm>
          <a:prstGeom prst="rect">
            <a:avLst/>
          </a:prstGeom>
        </p:spPr>
      </p:pic>
      <p:sp>
        <p:nvSpPr>
          <p:cNvPr id="24" name="TextBox 23">
            <a:extLst>
              <a:ext uri="{FF2B5EF4-FFF2-40B4-BE49-F238E27FC236}">
                <a16:creationId xmlns:a16="http://schemas.microsoft.com/office/drawing/2014/main" id="{2C84234C-148E-49DB-B7EE-3EEAC0F468A6}"/>
              </a:ext>
            </a:extLst>
          </p:cNvPr>
          <p:cNvSpPr txBox="1"/>
          <p:nvPr/>
        </p:nvSpPr>
        <p:spPr>
          <a:xfrm>
            <a:off x="2758836" y="3506146"/>
            <a:ext cx="1962410" cy="2523768"/>
          </a:xfrm>
          <a:prstGeom prst="rect">
            <a:avLst/>
          </a:prstGeom>
          <a:noFill/>
        </p:spPr>
        <p:txBody>
          <a:bodyPr wrap="square" rtlCol="0">
            <a:spAutoFit/>
          </a:bodyPr>
          <a:lstStyle/>
          <a:p>
            <a:pPr algn="ctr"/>
            <a:r>
              <a:rPr lang="en-PH" sz="1600" b="1" dirty="0">
                <a:latin typeface="Metropolis Thin" panose="00000500000000000000" pitchFamily="50" charset="0"/>
              </a:rPr>
              <a:t>LUCIDCHART</a:t>
            </a:r>
          </a:p>
          <a:p>
            <a:endParaRPr lang="en-PH" sz="1400" dirty="0">
              <a:latin typeface="Metropolis Thin" panose="00000500000000000000" pitchFamily="50" charset="0"/>
            </a:endParaRPr>
          </a:p>
          <a:p>
            <a:endParaRPr lang="en-PH" sz="1400" dirty="0">
              <a:latin typeface="Metropolis Thin" panose="00000500000000000000" pitchFamily="50" charset="0"/>
            </a:endParaRPr>
          </a:p>
          <a:p>
            <a:pPr marL="285750" indent="-285750">
              <a:buFont typeface="Arial" panose="020B0604020202020204" pitchFamily="34" charset="0"/>
              <a:buChar char="•"/>
            </a:pPr>
            <a:r>
              <a:rPr lang="en-PH" sz="1600" dirty="0">
                <a:latin typeface="Metropolis Thin" panose="00000500000000000000" pitchFamily="50" charset="0"/>
              </a:rPr>
              <a:t>Open Source Online</a:t>
            </a:r>
          </a:p>
          <a:p>
            <a:pPr marL="285750" indent="-285750">
              <a:buFont typeface="Arial" panose="020B0604020202020204" pitchFamily="34" charset="0"/>
              <a:buChar char="•"/>
            </a:pPr>
            <a:r>
              <a:rPr lang="en-PH" sz="1600" dirty="0">
                <a:latin typeface="Metropolis Thin" panose="00000500000000000000" pitchFamily="50" charset="0"/>
              </a:rPr>
              <a:t>Cost, Hardware Availability</a:t>
            </a:r>
          </a:p>
          <a:p>
            <a:endParaRPr lang="en-PH" sz="1600" dirty="0">
              <a:latin typeface="Metropolis Thin" panose="00000500000000000000" pitchFamily="50" charset="0"/>
            </a:endParaRPr>
          </a:p>
          <a:p>
            <a:endParaRPr lang="en-PH" dirty="0">
              <a:latin typeface="Metropolis Thin" panose="00000500000000000000" pitchFamily="50" charset="0"/>
            </a:endParaRPr>
          </a:p>
          <a:p>
            <a:pPr algn="ctr"/>
            <a:r>
              <a:rPr lang="en-PH" sz="1600" dirty="0">
                <a:latin typeface="Metropolis Thin" panose="00000500000000000000" pitchFamily="50" charset="0"/>
              </a:rPr>
              <a:t>₱ 1,790.00</a:t>
            </a:r>
          </a:p>
        </p:txBody>
      </p:sp>
      <p:pic>
        <p:nvPicPr>
          <p:cNvPr id="25" name="Picture 24" descr="A picture containing vector graphics&#10;&#10;Description generated with high confidence">
            <a:extLst>
              <a:ext uri="{FF2B5EF4-FFF2-40B4-BE49-F238E27FC236}">
                <a16:creationId xmlns:a16="http://schemas.microsoft.com/office/drawing/2014/main" id="{455C9A37-DE1D-4D3E-9E1E-FE4C72A5E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507" y="1986429"/>
            <a:ext cx="1572986" cy="1572986"/>
          </a:xfrm>
          <a:prstGeom prst="rect">
            <a:avLst/>
          </a:prstGeom>
        </p:spPr>
      </p:pic>
      <p:sp>
        <p:nvSpPr>
          <p:cNvPr id="26" name="TextBox 25">
            <a:extLst>
              <a:ext uri="{FF2B5EF4-FFF2-40B4-BE49-F238E27FC236}">
                <a16:creationId xmlns:a16="http://schemas.microsoft.com/office/drawing/2014/main" id="{F8C940EA-43FA-4563-AC4B-20C55836DC5D}"/>
              </a:ext>
            </a:extLst>
          </p:cNvPr>
          <p:cNvSpPr txBox="1"/>
          <p:nvPr/>
        </p:nvSpPr>
        <p:spPr>
          <a:xfrm>
            <a:off x="5129382" y="3506146"/>
            <a:ext cx="1962410" cy="2554545"/>
          </a:xfrm>
          <a:prstGeom prst="rect">
            <a:avLst/>
          </a:prstGeom>
          <a:noFill/>
        </p:spPr>
        <p:txBody>
          <a:bodyPr wrap="square" rtlCol="0">
            <a:spAutoFit/>
          </a:bodyPr>
          <a:lstStyle/>
          <a:p>
            <a:pPr algn="ctr"/>
            <a:r>
              <a:rPr lang="en-PH" sz="1600" b="1" dirty="0">
                <a:latin typeface="Metropolis Thin" panose="00000500000000000000" pitchFamily="50" charset="0"/>
              </a:rPr>
              <a:t>GITHUB DESKTOP</a:t>
            </a:r>
          </a:p>
          <a:p>
            <a:endParaRPr lang="en-PH" sz="1400" dirty="0">
              <a:latin typeface="Metropolis Thin" panose="00000500000000000000" pitchFamily="50" charset="0"/>
            </a:endParaRPr>
          </a:p>
          <a:p>
            <a:pPr marL="285750" indent="-285750">
              <a:buFont typeface="Arial" panose="020B0604020202020204" pitchFamily="34" charset="0"/>
              <a:buChar char="•"/>
            </a:pPr>
            <a:r>
              <a:rPr lang="en-PH" sz="1600" dirty="0">
                <a:latin typeface="Metropolis Thin" panose="00000500000000000000" pitchFamily="50" charset="0"/>
              </a:rPr>
              <a:t>Open Source Download</a:t>
            </a:r>
          </a:p>
          <a:p>
            <a:pPr marL="285750" indent="-285750">
              <a:buFont typeface="Arial" panose="020B0604020202020204" pitchFamily="34" charset="0"/>
              <a:buChar char="•"/>
            </a:pPr>
            <a:r>
              <a:rPr lang="en-PH" sz="1600" dirty="0">
                <a:latin typeface="Metropolis Thin" panose="00000500000000000000" pitchFamily="50" charset="0"/>
              </a:rPr>
              <a:t>Internet Speed, Hardware Availability</a:t>
            </a:r>
          </a:p>
          <a:p>
            <a:endParaRPr lang="en-PH" dirty="0">
              <a:latin typeface="Metropolis Thin" panose="00000500000000000000" pitchFamily="50" charset="0"/>
            </a:endParaRPr>
          </a:p>
          <a:p>
            <a:pPr algn="ctr"/>
            <a:r>
              <a:rPr lang="en-PH" sz="1600" dirty="0">
                <a:latin typeface="Metropolis Thin" panose="00000500000000000000" pitchFamily="50" charset="0"/>
              </a:rPr>
              <a:t>-</a:t>
            </a:r>
          </a:p>
        </p:txBody>
      </p:sp>
      <p:pic>
        <p:nvPicPr>
          <p:cNvPr id="28" name="Picture 27" descr="A close up of a sign&#10;&#10;Description generated with very high confidence">
            <a:extLst>
              <a:ext uri="{FF2B5EF4-FFF2-40B4-BE49-F238E27FC236}">
                <a16:creationId xmlns:a16="http://schemas.microsoft.com/office/drawing/2014/main" id="{A4AC6712-E181-4AC2-8EFA-7434F8DB1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170" y="2051297"/>
            <a:ext cx="1402956" cy="1377703"/>
          </a:xfrm>
          <a:prstGeom prst="rect">
            <a:avLst/>
          </a:prstGeom>
        </p:spPr>
      </p:pic>
      <p:sp>
        <p:nvSpPr>
          <p:cNvPr id="29" name="TextBox 28">
            <a:extLst>
              <a:ext uri="{FF2B5EF4-FFF2-40B4-BE49-F238E27FC236}">
                <a16:creationId xmlns:a16="http://schemas.microsoft.com/office/drawing/2014/main" id="{E1B1DAC8-4300-4276-A80D-48F060E8959F}"/>
              </a:ext>
            </a:extLst>
          </p:cNvPr>
          <p:cNvSpPr txBox="1"/>
          <p:nvPr/>
        </p:nvSpPr>
        <p:spPr>
          <a:xfrm>
            <a:off x="7516586" y="3559415"/>
            <a:ext cx="1962410" cy="2477601"/>
          </a:xfrm>
          <a:prstGeom prst="rect">
            <a:avLst/>
          </a:prstGeom>
          <a:noFill/>
        </p:spPr>
        <p:txBody>
          <a:bodyPr wrap="square" rtlCol="0">
            <a:spAutoFit/>
          </a:bodyPr>
          <a:lstStyle/>
          <a:p>
            <a:pPr algn="ctr"/>
            <a:r>
              <a:rPr lang="en-PH" sz="1600" b="1" dirty="0">
                <a:latin typeface="Metropolis Thin" panose="00000500000000000000" pitchFamily="50" charset="0"/>
              </a:rPr>
              <a:t>EXCEL</a:t>
            </a:r>
          </a:p>
          <a:p>
            <a:endParaRPr lang="en-PH" sz="1400" dirty="0">
              <a:latin typeface="Metropolis Thin" panose="00000500000000000000" pitchFamily="50" charset="0"/>
            </a:endParaRPr>
          </a:p>
          <a:p>
            <a:endParaRPr lang="en-PH" sz="1400" dirty="0">
              <a:latin typeface="Metropolis Thin" panose="00000500000000000000" pitchFamily="50" charset="0"/>
            </a:endParaRPr>
          </a:p>
          <a:p>
            <a:pPr marL="285750" indent="-285750">
              <a:buFont typeface="Arial" panose="020B0604020202020204" pitchFamily="34" charset="0"/>
              <a:buChar char="•"/>
            </a:pPr>
            <a:r>
              <a:rPr lang="en-PH" sz="1600" dirty="0">
                <a:latin typeface="Metropolis Thin" panose="00000500000000000000" pitchFamily="50" charset="0"/>
              </a:rPr>
              <a:t>Open Source Download</a:t>
            </a:r>
          </a:p>
          <a:p>
            <a:pPr marL="285750" indent="-285750">
              <a:buFont typeface="Arial" panose="020B0604020202020204" pitchFamily="34" charset="0"/>
              <a:buChar char="•"/>
            </a:pPr>
            <a:r>
              <a:rPr lang="en-PH" sz="1600" dirty="0">
                <a:latin typeface="Metropolis Thin" panose="00000500000000000000" pitchFamily="50" charset="0"/>
              </a:rPr>
              <a:t>Hardware Availability</a:t>
            </a:r>
          </a:p>
          <a:p>
            <a:endParaRPr lang="en-PH" sz="2000" dirty="0">
              <a:latin typeface="Metropolis Thin" panose="00000500000000000000" pitchFamily="50" charset="0"/>
            </a:endParaRPr>
          </a:p>
          <a:p>
            <a:endParaRPr lang="en-PH" sz="1100" dirty="0">
              <a:latin typeface="Metropolis Thin" panose="00000500000000000000" pitchFamily="50" charset="0"/>
            </a:endParaRPr>
          </a:p>
          <a:p>
            <a:pPr algn="ctr"/>
            <a:r>
              <a:rPr lang="en-PH" sz="1600" dirty="0">
                <a:latin typeface="Metropolis Thin" panose="00000500000000000000" pitchFamily="50" charset="0"/>
              </a:rPr>
              <a:t>-</a:t>
            </a:r>
          </a:p>
        </p:txBody>
      </p:sp>
      <p:pic>
        <p:nvPicPr>
          <p:cNvPr id="33" name="Picture 32" descr="A close up of a logo&#10;&#10;Description generated with very high confidence">
            <a:extLst>
              <a:ext uri="{FF2B5EF4-FFF2-40B4-BE49-F238E27FC236}">
                <a16:creationId xmlns:a16="http://schemas.microsoft.com/office/drawing/2014/main" id="{7461FF86-13A8-439E-984E-1A89EBA7E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8155" y="2151501"/>
            <a:ext cx="1837578" cy="1180590"/>
          </a:xfrm>
          <a:prstGeom prst="rect">
            <a:avLst/>
          </a:prstGeom>
        </p:spPr>
      </p:pic>
      <p:sp>
        <p:nvSpPr>
          <p:cNvPr id="34" name="TextBox 33">
            <a:extLst>
              <a:ext uri="{FF2B5EF4-FFF2-40B4-BE49-F238E27FC236}">
                <a16:creationId xmlns:a16="http://schemas.microsoft.com/office/drawing/2014/main" id="{33B33860-8E24-4B43-AB0F-452433663284}"/>
              </a:ext>
            </a:extLst>
          </p:cNvPr>
          <p:cNvSpPr txBox="1"/>
          <p:nvPr/>
        </p:nvSpPr>
        <p:spPr>
          <a:xfrm>
            <a:off x="9870474" y="3559415"/>
            <a:ext cx="1962410" cy="2477601"/>
          </a:xfrm>
          <a:prstGeom prst="rect">
            <a:avLst/>
          </a:prstGeom>
          <a:noFill/>
        </p:spPr>
        <p:txBody>
          <a:bodyPr wrap="square" rtlCol="0">
            <a:spAutoFit/>
          </a:bodyPr>
          <a:lstStyle/>
          <a:p>
            <a:pPr algn="ctr"/>
            <a:r>
              <a:rPr lang="en-PH" sz="1600" b="1" dirty="0">
                <a:latin typeface="Metropolis Thin" panose="00000500000000000000" pitchFamily="50" charset="0"/>
              </a:rPr>
              <a:t>TESTLINK</a:t>
            </a:r>
          </a:p>
          <a:p>
            <a:endParaRPr lang="en-PH" sz="1400" dirty="0">
              <a:latin typeface="Metropolis Thin" panose="00000500000000000000" pitchFamily="50" charset="0"/>
            </a:endParaRPr>
          </a:p>
          <a:p>
            <a:endParaRPr lang="en-PH" sz="1400" dirty="0">
              <a:latin typeface="Metropolis Thin" panose="00000500000000000000" pitchFamily="50" charset="0"/>
            </a:endParaRPr>
          </a:p>
          <a:p>
            <a:pPr marL="285750" indent="-285750">
              <a:buFont typeface="Arial" panose="020B0604020202020204" pitchFamily="34" charset="0"/>
              <a:buChar char="•"/>
            </a:pPr>
            <a:r>
              <a:rPr lang="en-PH" sz="1600" dirty="0">
                <a:latin typeface="Metropolis Thin" panose="00000500000000000000" pitchFamily="50" charset="0"/>
              </a:rPr>
              <a:t>Open Source Download</a:t>
            </a:r>
          </a:p>
          <a:p>
            <a:pPr marL="285750" indent="-285750">
              <a:buFont typeface="Arial" panose="020B0604020202020204" pitchFamily="34" charset="0"/>
              <a:buChar char="•"/>
            </a:pPr>
            <a:r>
              <a:rPr lang="en-PH" sz="1600" dirty="0">
                <a:latin typeface="Metropolis Thin" panose="00000500000000000000" pitchFamily="50" charset="0"/>
              </a:rPr>
              <a:t>Hardware Availability</a:t>
            </a:r>
          </a:p>
          <a:p>
            <a:endParaRPr lang="en-PH" sz="2000" dirty="0">
              <a:latin typeface="Metropolis Thin" panose="00000500000000000000" pitchFamily="50" charset="0"/>
            </a:endParaRPr>
          </a:p>
          <a:p>
            <a:endParaRPr lang="en-PH" sz="1100" dirty="0">
              <a:latin typeface="Metropolis Thin" panose="00000500000000000000" pitchFamily="50" charset="0"/>
            </a:endParaRPr>
          </a:p>
          <a:p>
            <a:pPr algn="ctr"/>
            <a:r>
              <a:rPr lang="en-PH" sz="1600" dirty="0">
                <a:latin typeface="Metropolis Thin" panose="00000500000000000000" pitchFamily="50" charset="0"/>
              </a:rPr>
              <a:t>-</a:t>
            </a:r>
          </a:p>
        </p:txBody>
      </p:sp>
    </p:spTree>
    <p:extLst>
      <p:ext uri="{BB962C8B-B14F-4D97-AF65-F5344CB8AC3E}">
        <p14:creationId xmlns:p14="http://schemas.microsoft.com/office/powerpoint/2010/main" val="3186424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78A511-E6CD-4D96-8AD9-E619F726C80A}"/>
              </a:ext>
            </a:extLst>
          </p:cNvPr>
          <p:cNvSpPr/>
          <p:nvPr/>
        </p:nvSpPr>
        <p:spPr>
          <a:xfrm>
            <a:off x="2482831" y="236259"/>
            <a:ext cx="7255512" cy="1461939"/>
          </a:xfrm>
          <a:prstGeom prst="rect">
            <a:avLst/>
          </a:prstGeom>
        </p:spPr>
        <p:txBody>
          <a:bodyPr wrap="none">
            <a:spAutoFit/>
          </a:bodyPr>
          <a:lstStyle/>
          <a:p>
            <a:pPr algn="ctr"/>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PROCUREMENT PLAN</a:t>
            </a:r>
            <a:r>
              <a:rPr lang="en-PH"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a:t>
            </a:r>
          </a:p>
          <a:p>
            <a:pPr algn="ctr"/>
            <a:r>
              <a:rPr lang="en-PH" sz="40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SOFTWARE DEVELOPMENT</a:t>
            </a:r>
            <a:endParaRPr lang="en-US" sz="40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endParaRPr>
          </a:p>
        </p:txBody>
      </p:sp>
      <p:sp>
        <p:nvSpPr>
          <p:cNvPr id="7" name="Rectangle: Rounded Corners 6">
            <a:extLst>
              <a:ext uri="{FF2B5EF4-FFF2-40B4-BE49-F238E27FC236}">
                <a16:creationId xmlns:a16="http://schemas.microsoft.com/office/drawing/2014/main" id="{604D029D-B1EE-418A-B2BD-12175FA3E44C}"/>
              </a:ext>
            </a:extLst>
          </p:cNvPr>
          <p:cNvSpPr/>
          <p:nvPr/>
        </p:nvSpPr>
        <p:spPr>
          <a:xfrm>
            <a:off x="1354908" y="2012179"/>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8" name="Rectangle: Rounded Corners 7">
            <a:extLst>
              <a:ext uri="{FF2B5EF4-FFF2-40B4-BE49-F238E27FC236}">
                <a16:creationId xmlns:a16="http://schemas.microsoft.com/office/drawing/2014/main" id="{0952622F-64E6-4D39-BFE1-70635F36C197}"/>
              </a:ext>
            </a:extLst>
          </p:cNvPr>
          <p:cNvSpPr/>
          <p:nvPr/>
        </p:nvSpPr>
        <p:spPr>
          <a:xfrm>
            <a:off x="3725454" y="2012177"/>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9" name="Rectangle: Rounded Corners 8">
            <a:extLst>
              <a:ext uri="{FF2B5EF4-FFF2-40B4-BE49-F238E27FC236}">
                <a16:creationId xmlns:a16="http://schemas.microsoft.com/office/drawing/2014/main" id="{EA390F95-7A33-4FFD-939E-93A1C2643D6D}"/>
              </a:ext>
            </a:extLst>
          </p:cNvPr>
          <p:cNvSpPr/>
          <p:nvPr/>
        </p:nvSpPr>
        <p:spPr>
          <a:xfrm>
            <a:off x="6096000" y="2012177"/>
            <a:ext cx="2193506" cy="4371203"/>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0" name="Rectangle: Rounded Corners 9">
            <a:extLst>
              <a:ext uri="{FF2B5EF4-FFF2-40B4-BE49-F238E27FC236}">
                <a16:creationId xmlns:a16="http://schemas.microsoft.com/office/drawing/2014/main" id="{77DDFC2E-1BD3-429D-99CF-9C220C5C9AD0}"/>
              </a:ext>
            </a:extLst>
          </p:cNvPr>
          <p:cNvSpPr/>
          <p:nvPr/>
        </p:nvSpPr>
        <p:spPr>
          <a:xfrm>
            <a:off x="8466546" y="2003469"/>
            <a:ext cx="2193506" cy="4379912"/>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9" name="TextBox 18">
            <a:extLst>
              <a:ext uri="{FF2B5EF4-FFF2-40B4-BE49-F238E27FC236}">
                <a16:creationId xmlns:a16="http://schemas.microsoft.com/office/drawing/2014/main" id="{867E0A6D-9283-40DF-A82F-3CA5F50E411F}"/>
              </a:ext>
            </a:extLst>
          </p:cNvPr>
          <p:cNvSpPr txBox="1"/>
          <p:nvPr/>
        </p:nvSpPr>
        <p:spPr>
          <a:xfrm>
            <a:off x="1465343" y="3606516"/>
            <a:ext cx="1962410" cy="2723823"/>
          </a:xfrm>
          <a:prstGeom prst="rect">
            <a:avLst/>
          </a:prstGeom>
          <a:noFill/>
        </p:spPr>
        <p:txBody>
          <a:bodyPr wrap="square" rtlCol="0">
            <a:spAutoFit/>
          </a:bodyPr>
          <a:lstStyle/>
          <a:p>
            <a:pPr algn="ctr"/>
            <a:r>
              <a:rPr lang="en-PH" sz="1600" b="1" dirty="0">
                <a:latin typeface="Metropolis Thin" panose="00000500000000000000" pitchFamily="50" charset="0"/>
              </a:rPr>
              <a:t>XAMPP</a:t>
            </a:r>
          </a:p>
          <a:p>
            <a:endParaRPr lang="en-PH" sz="1400" dirty="0">
              <a:latin typeface="Metropolis Thin" panose="00000500000000000000" pitchFamily="50" charset="0"/>
            </a:endParaRPr>
          </a:p>
          <a:p>
            <a:endParaRPr lang="en-PH" sz="1400" dirty="0">
              <a:latin typeface="Metropolis Thin" panose="00000500000000000000" pitchFamily="50" charset="0"/>
            </a:endParaRPr>
          </a:p>
          <a:p>
            <a:pPr marL="285750" indent="-285750">
              <a:buFont typeface="Arial" panose="020B0604020202020204" pitchFamily="34" charset="0"/>
              <a:buChar char="•"/>
            </a:pPr>
            <a:r>
              <a:rPr lang="en-PH" sz="1600" dirty="0">
                <a:latin typeface="Metropolis Thin" panose="00000500000000000000" pitchFamily="50" charset="0"/>
              </a:rPr>
              <a:t>Open Source Download</a:t>
            </a:r>
          </a:p>
          <a:p>
            <a:pPr marL="285750" indent="-285750">
              <a:buFont typeface="Arial" panose="020B0604020202020204" pitchFamily="34" charset="0"/>
              <a:buChar char="•"/>
            </a:pPr>
            <a:r>
              <a:rPr lang="en-PH" sz="1600" dirty="0">
                <a:latin typeface="Metropolis Thin" panose="00000500000000000000" pitchFamily="50" charset="0"/>
              </a:rPr>
              <a:t>Hardware Availability</a:t>
            </a:r>
          </a:p>
          <a:p>
            <a:endParaRPr lang="en-PH" sz="2400" dirty="0">
              <a:latin typeface="Metropolis Thin" panose="00000500000000000000" pitchFamily="50" charset="0"/>
            </a:endParaRPr>
          </a:p>
          <a:p>
            <a:endParaRPr lang="en-PH" sz="700" dirty="0">
              <a:latin typeface="Metropolis Thin" panose="00000500000000000000" pitchFamily="50" charset="0"/>
            </a:endParaRPr>
          </a:p>
          <a:p>
            <a:pPr algn="ctr"/>
            <a:r>
              <a:rPr lang="en-PH" sz="1600" dirty="0">
                <a:latin typeface="Metropolis Thin" panose="00000500000000000000" pitchFamily="50" charset="0"/>
              </a:rPr>
              <a:t>-</a:t>
            </a:r>
          </a:p>
          <a:p>
            <a:pPr algn="ctr"/>
            <a:endParaRPr lang="en-PH" sz="1600" dirty="0">
              <a:latin typeface="Metropolis Thin" panose="00000500000000000000" pitchFamily="50" charset="0"/>
            </a:endParaRPr>
          </a:p>
        </p:txBody>
      </p:sp>
      <p:sp>
        <p:nvSpPr>
          <p:cNvPr id="2" name="AutoShape 2" descr="Image result for office 365 logo png">
            <a:extLst>
              <a:ext uri="{FF2B5EF4-FFF2-40B4-BE49-F238E27FC236}">
                <a16:creationId xmlns:a16="http://schemas.microsoft.com/office/drawing/2014/main" id="{B3565CE5-79A2-4960-AD29-84FCC751CE1D}"/>
              </a:ext>
            </a:extLst>
          </p:cNvPr>
          <p:cNvSpPr>
            <a:spLocks noChangeAspect="1" noChangeArrowheads="1"/>
          </p:cNvSpPr>
          <p:nvPr/>
        </p:nvSpPr>
        <p:spPr bwMode="auto">
          <a:xfrm>
            <a:off x="7025766" y="33288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5" name="Picture 4">
            <a:extLst>
              <a:ext uri="{FF2B5EF4-FFF2-40B4-BE49-F238E27FC236}">
                <a16:creationId xmlns:a16="http://schemas.microsoft.com/office/drawing/2014/main" id="{455C170D-17F9-4289-80FA-28B7B607D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992" y="2180794"/>
            <a:ext cx="1346121" cy="1288758"/>
          </a:xfrm>
          <a:prstGeom prst="rect">
            <a:avLst/>
          </a:prstGeom>
        </p:spPr>
      </p:pic>
      <p:pic>
        <p:nvPicPr>
          <p:cNvPr id="15" name="Picture 14">
            <a:extLst>
              <a:ext uri="{FF2B5EF4-FFF2-40B4-BE49-F238E27FC236}">
                <a16:creationId xmlns:a16="http://schemas.microsoft.com/office/drawing/2014/main" id="{FC1D185E-2A02-4034-A8B7-D3ECBFC51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243" y="2128405"/>
            <a:ext cx="1391928" cy="1391928"/>
          </a:xfrm>
          <a:prstGeom prst="rect">
            <a:avLst/>
          </a:prstGeom>
        </p:spPr>
      </p:pic>
      <p:sp>
        <p:nvSpPr>
          <p:cNvPr id="24" name="TextBox 23">
            <a:extLst>
              <a:ext uri="{FF2B5EF4-FFF2-40B4-BE49-F238E27FC236}">
                <a16:creationId xmlns:a16="http://schemas.microsoft.com/office/drawing/2014/main" id="{2C84234C-148E-49DB-B7EE-3EEAC0F468A6}"/>
              </a:ext>
            </a:extLst>
          </p:cNvPr>
          <p:cNvSpPr txBox="1"/>
          <p:nvPr/>
        </p:nvSpPr>
        <p:spPr>
          <a:xfrm>
            <a:off x="3841002" y="3558397"/>
            <a:ext cx="1962410" cy="2523768"/>
          </a:xfrm>
          <a:prstGeom prst="rect">
            <a:avLst/>
          </a:prstGeom>
          <a:noFill/>
        </p:spPr>
        <p:txBody>
          <a:bodyPr wrap="square" rtlCol="0">
            <a:spAutoFit/>
          </a:bodyPr>
          <a:lstStyle/>
          <a:p>
            <a:pPr algn="ctr"/>
            <a:r>
              <a:rPr lang="en-PH" sz="1600" b="1" dirty="0">
                <a:latin typeface="Metropolis Thin" panose="00000500000000000000" pitchFamily="50" charset="0"/>
              </a:rPr>
              <a:t>SUBLIME TEXT</a:t>
            </a:r>
          </a:p>
          <a:p>
            <a:endParaRPr lang="en-PH" sz="1400" dirty="0">
              <a:latin typeface="Metropolis Thin" panose="00000500000000000000" pitchFamily="50" charset="0"/>
            </a:endParaRPr>
          </a:p>
          <a:p>
            <a:endParaRPr lang="en-PH" sz="1400" dirty="0">
              <a:latin typeface="Metropolis Thin" panose="00000500000000000000" pitchFamily="50" charset="0"/>
            </a:endParaRPr>
          </a:p>
          <a:p>
            <a:pPr marL="285750" indent="-285750">
              <a:buFont typeface="Arial" panose="020B0604020202020204" pitchFamily="34" charset="0"/>
              <a:buChar char="•"/>
            </a:pPr>
            <a:r>
              <a:rPr lang="en-PH" sz="1600" dirty="0">
                <a:latin typeface="Metropolis Thin" panose="00000500000000000000" pitchFamily="50" charset="0"/>
              </a:rPr>
              <a:t>License Purchasing</a:t>
            </a:r>
          </a:p>
          <a:p>
            <a:pPr marL="285750" indent="-285750">
              <a:buFont typeface="Arial" panose="020B0604020202020204" pitchFamily="34" charset="0"/>
              <a:buChar char="•"/>
            </a:pPr>
            <a:r>
              <a:rPr lang="en-PH" sz="1600" dirty="0">
                <a:latin typeface="Metropolis Thin" panose="00000500000000000000" pitchFamily="50" charset="0"/>
              </a:rPr>
              <a:t>Cost, Hardware Availability</a:t>
            </a:r>
          </a:p>
          <a:p>
            <a:endParaRPr lang="en-PH" sz="1600" dirty="0">
              <a:latin typeface="Metropolis Thin" panose="00000500000000000000" pitchFamily="50" charset="0"/>
            </a:endParaRPr>
          </a:p>
          <a:p>
            <a:endParaRPr lang="en-PH" dirty="0">
              <a:latin typeface="Metropolis Thin" panose="00000500000000000000" pitchFamily="50" charset="0"/>
            </a:endParaRPr>
          </a:p>
          <a:p>
            <a:pPr algn="ctr"/>
            <a:r>
              <a:rPr lang="en-PH" sz="1600" dirty="0">
                <a:latin typeface="Metropolis Thin" panose="00000500000000000000" pitchFamily="50" charset="0"/>
              </a:rPr>
              <a:t>₱ 4,180.00</a:t>
            </a:r>
          </a:p>
        </p:txBody>
      </p:sp>
      <p:pic>
        <p:nvPicPr>
          <p:cNvPr id="25" name="Picture 24">
            <a:extLst>
              <a:ext uri="{FF2B5EF4-FFF2-40B4-BE49-F238E27FC236}">
                <a16:creationId xmlns:a16="http://schemas.microsoft.com/office/drawing/2014/main" id="{455C9A37-DE1D-4D3E-9E1E-FE4C72A5E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006" y="2130013"/>
            <a:ext cx="1390320" cy="1390320"/>
          </a:xfrm>
          <a:prstGeom prst="rect">
            <a:avLst/>
          </a:prstGeom>
        </p:spPr>
      </p:pic>
      <p:sp>
        <p:nvSpPr>
          <p:cNvPr id="26" name="TextBox 25">
            <a:extLst>
              <a:ext uri="{FF2B5EF4-FFF2-40B4-BE49-F238E27FC236}">
                <a16:creationId xmlns:a16="http://schemas.microsoft.com/office/drawing/2014/main" id="{F8C940EA-43FA-4563-AC4B-20C55836DC5D}"/>
              </a:ext>
            </a:extLst>
          </p:cNvPr>
          <p:cNvSpPr txBox="1"/>
          <p:nvPr/>
        </p:nvSpPr>
        <p:spPr>
          <a:xfrm>
            <a:off x="6211548" y="3558397"/>
            <a:ext cx="1962410" cy="2554545"/>
          </a:xfrm>
          <a:prstGeom prst="rect">
            <a:avLst/>
          </a:prstGeom>
          <a:noFill/>
        </p:spPr>
        <p:txBody>
          <a:bodyPr wrap="square" rtlCol="0">
            <a:spAutoFit/>
          </a:bodyPr>
          <a:lstStyle/>
          <a:p>
            <a:pPr algn="ctr"/>
            <a:r>
              <a:rPr lang="en-PH" sz="1600" b="1" dirty="0">
                <a:latin typeface="Metropolis Thin" panose="00000500000000000000" pitchFamily="50" charset="0"/>
              </a:rPr>
              <a:t>GOOGLE CHROME</a:t>
            </a:r>
          </a:p>
          <a:p>
            <a:endParaRPr lang="en-PH" sz="1400" dirty="0">
              <a:latin typeface="Metropolis Thin" panose="00000500000000000000" pitchFamily="50" charset="0"/>
            </a:endParaRPr>
          </a:p>
          <a:p>
            <a:pPr marL="285750" indent="-285750">
              <a:buFont typeface="Arial" panose="020B0604020202020204" pitchFamily="34" charset="0"/>
              <a:buChar char="•"/>
            </a:pPr>
            <a:r>
              <a:rPr lang="en-PH" sz="1600" dirty="0">
                <a:latin typeface="Metropolis Thin" panose="00000500000000000000" pitchFamily="50" charset="0"/>
              </a:rPr>
              <a:t>Open Source Download</a:t>
            </a:r>
          </a:p>
          <a:p>
            <a:pPr marL="285750" indent="-285750">
              <a:buFont typeface="Arial" panose="020B0604020202020204" pitchFamily="34" charset="0"/>
              <a:buChar char="•"/>
            </a:pPr>
            <a:r>
              <a:rPr lang="en-PH" sz="1600" dirty="0">
                <a:latin typeface="Metropolis Thin" panose="00000500000000000000" pitchFamily="50" charset="0"/>
              </a:rPr>
              <a:t>Internet Speed, Hardware Availability</a:t>
            </a:r>
          </a:p>
          <a:p>
            <a:endParaRPr lang="en-PH" dirty="0">
              <a:latin typeface="Metropolis Thin" panose="00000500000000000000" pitchFamily="50" charset="0"/>
            </a:endParaRPr>
          </a:p>
          <a:p>
            <a:pPr algn="ctr"/>
            <a:r>
              <a:rPr lang="en-PH" sz="1600" dirty="0">
                <a:latin typeface="Metropolis Thin" panose="00000500000000000000" pitchFamily="50" charset="0"/>
              </a:rPr>
              <a:t>-</a:t>
            </a:r>
          </a:p>
        </p:txBody>
      </p:sp>
      <p:pic>
        <p:nvPicPr>
          <p:cNvPr id="28" name="Picture 27">
            <a:extLst>
              <a:ext uri="{FF2B5EF4-FFF2-40B4-BE49-F238E27FC236}">
                <a16:creationId xmlns:a16="http://schemas.microsoft.com/office/drawing/2014/main" id="{A4AC6712-E181-4AC2-8EFA-7434F8DB1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266" y="2051259"/>
            <a:ext cx="1469074" cy="1469074"/>
          </a:xfrm>
          <a:prstGeom prst="rect">
            <a:avLst/>
          </a:prstGeom>
        </p:spPr>
      </p:pic>
      <p:sp>
        <p:nvSpPr>
          <p:cNvPr id="29" name="TextBox 28">
            <a:extLst>
              <a:ext uri="{FF2B5EF4-FFF2-40B4-BE49-F238E27FC236}">
                <a16:creationId xmlns:a16="http://schemas.microsoft.com/office/drawing/2014/main" id="{E1B1DAC8-4300-4276-A80D-48F060E8959F}"/>
              </a:ext>
            </a:extLst>
          </p:cNvPr>
          <p:cNvSpPr txBox="1"/>
          <p:nvPr/>
        </p:nvSpPr>
        <p:spPr>
          <a:xfrm>
            <a:off x="8582094" y="3520333"/>
            <a:ext cx="1962410" cy="2631490"/>
          </a:xfrm>
          <a:prstGeom prst="rect">
            <a:avLst/>
          </a:prstGeom>
          <a:noFill/>
        </p:spPr>
        <p:txBody>
          <a:bodyPr wrap="square" rtlCol="0">
            <a:spAutoFit/>
          </a:bodyPr>
          <a:lstStyle/>
          <a:p>
            <a:pPr algn="ctr"/>
            <a:r>
              <a:rPr lang="en-PH" sz="1600" b="1" dirty="0">
                <a:latin typeface="Metropolis Thin" panose="00000500000000000000" pitchFamily="50" charset="0"/>
              </a:rPr>
              <a:t>GITHUB DESKTOP</a:t>
            </a:r>
          </a:p>
          <a:p>
            <a:endParaRPr lang="en-PH" sz="1400" dirty="0">
              <a:latin typeface="Metropolis Thin" panose="00000500000000000000" pitchFamily="50" charset="0"/>
            </a:endParaRPr>
          </a:p>
          <a:p>
            <a:pPr marL="285750" indent="-285750">
              <a:buFont typeface="Arial" panose="020B0604020202020204" pitchFamily="34" charset="0"/>
              <a:buChar char="•"/>
            </a:pPr>
            <a:r>
              <a:rPr lang="en-PH" sz="1600" dirty="0">
                <a:latin typeface="Metropolis Thin" panose="00000500000000000000" pitchFamily="50" charset="0"/>
              </a:rPr>
              <a:t>Open Source Download</a:t>
            </a:r>
          </a:p>
          <a:p>
            <a:pPr marL="285750" indent="-285750">
              <a:buFont typeface="Arial" panose="020B0604020202020204" pitchFamily="34" charset="0"/>
              <a:buChar char="•"/>
            </a:pPr>
            <a:r>
              <a:rPr lang="en-PH" sz="1600" dirty="0">
                <a:latin typeface="Metropolis Thin" panose="00000500000000000000" pitchFamily="50" charset="0"/>
              </a:rPr>
              <a:t>Internet Speed, Hardware Availability</a:t>
            </a:r>
          </a:p>
          <a:p>
            <a:endParaRPr lang="en-PH" sz="1050" dirty="0">
              <a:latin typeface="Metropolis Thin" panose="00000500000000000000" pitchFamily="50" charset="0"/>
            </a:endParaRPr>
          </a:p>
          <a:p>
            <a:endParaRPr lang="en-PH" sz="1100" dirty="0">
              <a:latin typeface="Metropolis Thin" panose="00000500000000000000" pitchFamily="50" charset="0"/>
            </a:endParaRPr>
          </a:p>
          <a:p>
            <a:pPr algn="ctr"/>
            <a:r>
              <a:rPr lang="en-PH" sz="1600" dirty="0">
                <a:latin typeface="Metropolis Thin" panose="00000500000000000000" pitchFamily="50" charset="0"/>
              </a:rPr>
              <a:t>-</a:t>
            </a:r>
          </a:p>
        </p:txBody>
      </p:sp>
    </p:spTree>
    <p:extLst>
      <p:ext uri="{BB962C8B-B14F-4D97-AF65-F5344CB8AC3E}">
        <p14:creationId xmlns:p14="http://schemas.microsoft.com/office/powerpoint/2010/main" val="407528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Diagonal Corners Rounded 12">
            <a:extLst>
              <a:ext uri="{FF2B5EF4-FFF2-40B4-BE49-F238E27FC236}">
                <a16:creationId xmlns:a16="http://schemas.microsoft.com/office/drawing/2014/main" id="{286BC4DC-A5CB-4498-93E1-75FBD85A36D5}"/>
              </a:ext>
            </a:extLst>
          </p:cNvPr>
          <p:cNvSpPr/>
          <p:nvPr/>
        </p:nvSpPr>
        <p:spPr>
          <a:xfrm>
            <a:off x="317039" y="948310"/>
            <a:ext cx="2692724"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5" name="Picture 4" descr="A person sitting on a bench posing for the camera&#10;&#10;Description generated with very high confidence">
            <a:extLst>
              <a:ext uri="{FF2B5EF4-FFF2-40B4-BE49-F238E27FC236}">
                <a16:creationId xmlns:a16="http://schemas.microsoft.com/office/drawing/2014/main" id="{58796F18-8457-42A6-9B01-3B887502C56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59221" y="1236616"/>
            <a:ext cx="2253343" cy="2253343"/>
          </a:xfrm>
          <a:prstGeom prst="ellipse">
            <a:avLst/>
          </a:prstGeom>
        </p:spPr>
      </p:pic>
      <p:sp>
        <p:nvSpPr>
          <p:cNvPr id="14" name="Rectangle: Diagonal Corners Rounded 13">
            <a:extLst>
              <a:ext uri="{FF2B5EF4-FFF2-40B4-BE49-F238E27FC236}">
                <a16:creationId xmlns:a16="http://schemas.microsoft.com/office/drawing/2014/main" id="{7379A3D7-DDA6-464D-BA50-FC7C68258078}"/>
              </a:ext>
            </a:extLst>
          </p:cNvPr>
          <p:cNvSpPr/>
          <p:nvPr/>
        </p:nvSpPr>
        <p:spPr>
          <a:xfrm>
            <a:off x="3229453" y="948310"/>
            <a:ext cx="2668776"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18" name="Rectangle: Diagonal Corners Rounded 17">
            <a:extLst>
              <a:ext uri="{FF2B5EF4-FFF2-40B4-BE49-F238E27FC236}">
                <a16:creationId xmlns:a16="http://schemas.microsoft.com/office/drawing/2014/main" id="{F4D0281A-A1D7-489C-AF97-92AB9DDC4E2F}"/>
              </a:ext>
            </a:extLst>
          </p:cNvPr>
          <p:cNvSpPr/>
          <p:nvPr/>
        </p:nvSpPr>
        <p:spPr>
          <a:xfrm>
            <a:off x="6193871" y="948310"/>
            <a:ext cx="2692724"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7" name="Picture 6" descr="A person wearing a dress&#10;&#10;Description generated with very high confidence">
            <a:extLst>
              <a:ext uri="{FF2B5EF4-FFF2-40B4-BE49-F238E27FC236}">
                <a16:creationId xmlns:a16="http://schemas.microsoft.com/office/drawing/2014/main" id="{993E2FCA-5F8B-4A18-918D-8BAD19D2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279" y="1236614"/>
            <a:ext cx="2253343" cy="2253343"/>
          </a:xfrm>
          <a:prstGeom prst="ellipse">
            <a:avLst/>
          </a:prstGeom>
        </p:spPr>
      </p:pic>
      <p:pic>
        <p:nvPicPr>
          <p:cNvPr id="9" name="Picture 8" descr="A person in a car&#10;&#10;Description generated with very high confidence">
            <a:extLst>
              <a:ext uri="{FF2B5EF4-FFF2-40B4-BE49-F238E27FC236}">
                <a16:creationId xmlns:a16="http://schemas.microsoft.com/office/drawing/2014/main" id="{72F73DA0-7B81-4B8B-8273-3BA3F435B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561" y="1236615"/>
            <a:ext cx="2253343" cy="2253343"/>
          </a:xfrm>
          <a:prstGeom prst="ellipse">
            <a:avLst/>
          </a:prstGeom>
        </p:spPr>
      </p:pic>
      <p:sp>
        <p:nvSpPr>
          <p:cNvPr id="17" name="Rectangle: Diagonal Corners Rounded 16">
            <a:extLst>
              <a:ext uri="{FF2B5EF4-FFF2-40B4-BE49-F238E27FC236}">
                <a16:creationId xmlns:a16="http://schemas.microsoft.com/office/drawing/2014/main" id="{5C1E5B4F-B5E3-4F3F-8D11-9650C404FD45}"/>
              </a:ext>
            </a:extLst>
          </p:cNvPr>
          <p:cNvSpPr/>
          <p:nvPr/>
        </p:nvSpPr>
        <p:spPr>
          <a:xfrm>
            <a:off x="9182237" y="948310"/>
            <a:ext cx="2692724" cy="5304444"/>
          </a:xfrm>
          <a:prstGeom prst="round2Diag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11" name="Picture 10" descr="A person holding a guitar&#10;&#10;Description generated with very high confidence">
            <a:extLst>
              <a:ext uri="{FF2B5EF4-FFF2-40B4-BE49-F238E27FC236}">
                <a16:creationId xmlns:a16="http://schemas.microsoft.com/office/drawing/2014/main" id="{BF231FE5-987E-46C5-941B-8EE10F359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1928" y="1236615"/>
            <a:ext cx="2253343" cy="2253343"/>
          </a:xfrm>
          <a:prstGeom prst="ellipse">
            <a:avLst/>
          </a:prstGeom>
        </p:spPr>
      </p:pic>
      <p:sp>
        <p:nvSpPr>
          <p:cNvPr id="19" name="TextBox 18">
            <a:extLst>
              <a:ext uri="{FF2B5EF4-FFF2-40B4-BE49-F238E27FC236}">
                <a16:creationId xmlns:a16="http://schemas.microsoft.com/office/drawing/2014/main" id="{A70A0BA2-7B48-4F0D-B9D6-D0CE4890C3B2}"/>
              </a:ext>
            </a:extLst>
          </p:cNvPr>
          <p:cNvSpPr txBox="1"/>
          <p:nvPr/>
        </p:nvSpPr>
        <p:spPr>
          <a:xfrm>
            <a:off x="775846" y="3778265"/>
            <a:ext cx="1820091" cy="1754326"/>
          </a:xfrm>
          <a:prstGeom prst="rect">
            <a:avLst/>
          </a:prstGeom>
          <a:noFill/>
        </p:spPr>
        <p:txBody>
          <a:bodyPr wrap="square" rtlCol="0">
            <a:spAutoFit/>
          </a:bodyPr>
          <a:lstStyle/>
          <a:p>
            <a:pPr algn="ctr"/>
            <a:r>
              <a:rPr lang="en-PH" sz="1600" b="1" dirty="0">
                <a:latin typeface="Metropolis Thin" panose="00000500000000000000" pitchFamily="50" charset="0"/>
              </a:rPr>
              <a:t>Kyla Joyce M. Julian</a:t>
            </a:r>
          </a:p>
          <a:p>
            <a:pPr algn="ctr"/>
            <a:r>
              <a:rPr lang="en-PH" sz="1600" b="1" dirty="0">
                <a:latin typeface="Metropolis Thin" panose="00000500000000000000" pitchFamily="50" charset="0"/>
              </a:rPr>
              <a:t>SS152</a:t>
            </a:r>
          </a:p>
          <a:p>
            <a:pPr algn="ctr"/>
            <a:endParaRPr lang="en-PH" sz="1600" b="1" dirty="0">
              <a:latin typeface="Metropolis Thin" panose="00000500000000000000" pitchFamily="50" charset="0"/>
            </a:endParaRPr>
          </a:p>
          <a:p>
            <a:pPr algn="ctr"/>
            <a:endParaRPr lang="en-PH" sz="1600" b="1" dirty="0">
              <a:latin typeface="Metropolis Thin" panose="00000500000000000000" pitchFamily="50" charset="0"/>
            </a:endParaRPr>
          </a:p>
          <a:p>
            <a:pPr algn="ctr"/>
            <a:endParaRPr lang="en-PH" sz="1600" b="1" dirty="0">
              <a:latin typeface="Metropolis Thin" panose="00000500000000000000" pitchFamily="50" charset="0"/>
            </a:endParaRPr>
          </a:p>
          <a:p>
            <a:pPr algn="ctr"/>
            <a:r>
              <a:rPr lang="en-PH" sz="1200" b="1" dirty="0">
                <a:latin typeface="Metropolis Thin" panose="00000500000000000000" pitchFamily="50" charset="0"/>
              </a:rPr>
              <a:t>PROJECT MANAGER</a:t>
            </a:r>
          </a:p>
        </p:txBody>
      </p:sp>
      <p:sp>
        <p:nvSpPr>
          <p:cNvPr id="20" name="TextBox 19">
            <a:extLst>
              <a:ext uri="{FF2B5EF4-FFF2-40B4-BE49-F238E27FC236}">
                <a16:creationId xmlns:a16="http://schemas.microsoft.com/office/drawing/2014/main" id="{0687FBB4-C768-4760-9800-C86339982886}"/>
              </a:ext>
            </a:extLst>
          </p:cNvPr>
          <p:cNvSpPr txBox="1"/>
          <p:nvPr/>
        </p:nvSpPr>
        <p:spPr>
          <a:xfrm>
            <a:off x="3310880" y="3777002"/>
            <a:ext cx="2582989" cy="1877437"/>
          </a:xfrm>
          <a:prstGeom prst="rect">
            <a:avLst/>
          </a:prstGeom>
          <a:noFill/>
        </p:spPr>
        <p:txBody>
          <a:bodyPr wrap="square" rtlCol="0">
            <a:spAutoFit/>
          </a:bodyPr>
          <a:lstStyle/>
          <a:p>
            <a:pPr algn="ctr"/>
            <a:r>
              <a:rPr lang="en-PH" sz="1600" b="1" dirty="0">
                <a:latin typeface="Metropolis Thin" panose="00000500000000000000" pitchFamily="50" charset="0"/>
              </a:rPr>
              <a:t>Rhea-Eve M. </a:t>
            </a:r>
          </a:p>
          <a:p>
            <a:pPr algn="ctr"/>
            <a:r>
              <a:rPr lang="en-PH" sz="1600" b="1" dirty="0">
                <a:latin typeface="Metropolis Thin" panose="00000500000000000000" pitchFamily="50" charset="0"/>
              </a:rPr>
              <a:t>Ayungon</a:t>
            </a:r>
          </a:p>
          <a:p>
            <a:pPr algn="ctr"/>
            <a:r>
              <a:rPr lang="en-PH" sz="1600" b="1" dirty="0">
                <a:latin typeface="Metropolis Thin" panose="00000500000000000000" pitchFamily="50" charset="0"/>
              </a:rPr>
              <a:t>SS152</a:t>
            </a:r>
          </a:p>
          <a:p>
            <a:pPr algn="ctr"/>
            <a:endParaRPr lang="en-PH" sz="1600" b="1" dirty="0">
              <a:latin typeface="Metropolis Thin" panose="00000500000000000000" pitchFamily="50" charset="0"/>
            </a:endParaRPr>
          </a:p>
          <a:p>
            <a:pPr algn="ctr"/>
            <a:endParaRPr lang="en-PH" sz="1600" b="1" dirty="0">
              <a:latin typeface="Metropolis Thin" panose="00000500000000000000" pitchFamily="50" charset="0"/>
            </a:endParaRPr>
          </a:p>
          <a:p>
            <a:pPr algn="ctr"/>
            <a:endParaRPr lang="en-PH" sz="1200" b="1" dirty="0">
              <a:latin typeface="Metropolis Thin" panose="00000500000000000000" pitchFamily="50" charset="0"/>
            </a:endParaRPr>
          </a:p>
          <a:p>
            <a:pPr algn="ctr"/>
            <a:r>
              <a:rPr lang="en-PH" sz="1200" b="1" dirty="0">
                <a:latin typeface="Metropolis Thin" panose="00000500000000000000" pitchFamily="50" charset="0"/>
              </a:rPr>
              <a:t>DEVELOPER /  QUALITY ASSURANCE ANALYST</a:t>
            </a:r>
          </a:p>
        </p:txBody>
      </p:sp>
      <p:sp>
        <p:nvSpPr>
          <p:cNvPr id="21" name="TextBox 20">
            <a:extLst>
              <a:ext uri="{FF2B5EF4-FFF2-40B4-BE49-F238E27FC236}">
                <a16:creationId xmlns:a16="http://schemas.microsoft.com/office/drawing/2014/main" id="{CE5A904C-2557-42FF-A9FE-52B944480A55}"/>
              </a:ext>
            </a:extLst>
          </p:cNvPr>
          <p:cNvSpPr txBox="1"/>
          <p:nvPr/>
        </p:nvSpPr>
        <p:spPr>
          <a:xfrm>
            <a:off x="6237738" y="3777002"/>
            <a:ext cx="2604988" cy="1938992"/>
          </a:xfrm>
          <a:prstGeom prst="rect">
            <a:avLst/>
          </a:prstGeom>
          <a:noFill/>
        </p:spPr>
        <p:txBody>
          <a:bodyPr wrap="square" rtlCol="0">
            <a:spAutoFit/>
          </a:bodyPr>
          <a:lstStyle/>
          <a:p>
            <a:pPr algn="ctr"/>
            <a:r>
              <a:rPr lang="en-PH" sz="1600" b="1" dirty="0">
                <a:latin typeface="Metropolis Thin" panose="00000500000000000000" pitchFamily="50" charset="0"/>
              </a:rPr>
              <a:t>Kathrine Danielle C. Burton</a:t>
            </a:r>
          </a:p>
          <a:p>
            <a:pPr algn="ctr"/>
            <a:r>
              <a:rPr lang="en-PH" sz="1600" b="1" dirty="0">
                <a:latin typeface="Metropolis Thin" panose="00000500000000000000" pitchFamily="50" charset="0"/>
              </a:rPr>
              <a:t>SS152</a:t>
            </a:r>
          </a:p>
          <a:p>
            <a:pPr algn="ctr"/>
            <a:endParaRPr lang="en-PH" sz="1600" b="1" dirty="0">
              <a:latin typeface="Metropolis Thin" panose="00000500000000000000" pitchFamily="50" charset="0"/>
            </a:endParaRPr>
          </a:p>
          <a:p>
            <a:pPr algn="ctr"/>
            <a:endParaRPr lang="en-PH" sz="1600" b="1" dirty="0">
              <a:latin typeface="Metropolis Thin" panose="00000500000000000000" pitchFamily="50" charset="0"/>
            </a:endParaRPr>
          </a:p>
          <a:p>
            <a:pPr algn="ctr"/>
            <a:endParaRPr lang="en-PH" sz="1600" b="1" dirty="0">
              <a:latin typeface="Metropolis Thin" panose="00000500000000000000" pitchFamily="50" charset="0"/>
            </a:endParaRPr>
          </a:p>
          <a:p>
            <a:pPr algn="ctr"/>
            <a:r>
              <a:rPr lang="en-PH" sz="1200" b="1" dirty="0">
                <a:latin typeface="Metropolis Thin" panose="00000500000000000000" pitchFamily="50" charset="0"/>
              </a:rPr>
              <a:t>DATABASE ANALYST / DOCUMENTATION LEAD</a:t>
            </a:r>
          </a:p>
        </p:txBody>
      </p:sp>
      <p:sp>
        <p:nvSpPr>
          <p:cNvPr id="22" name="TextBox 21">
            <a:extLst>
              <a:ext uri="{FF2B5EF4-FFF2-40B4-BE49-F238E27FC236}">
                <a16:creationId xmlns:a16="http://schemas.microsoft.com/office/drawing/2014/main" id="{68666B6A-E73E-4D3B-90DA-643AF805F2FE}"/>
              </a:ext>
            </a:extLst>
          </p:cNvPr>
          <p:cNvSpPr txBox="1"/>
          <p:nvPr/>
        </p:nvSpPr>
        <p:spPr>
          <a:xfrm>
            <a:off x="9618553" y="3777002"/>
            <a:ext cx="1820091" cy="1754326"/>
          </a:xfrm>
          <a:prstGeom prst="rect">
            <a:avLst/>
          </a:prstGeom>
          <a:noFill/>
        </p:spPr>
        <p:txBody>
          <a:bodyPr wrap="square" rtlCol="0">
            <a:spAutoFit/>
          </a:bodyPr>
          <a:lstStyle/>
          <a:p>
            <a:pPr algn="ctr"/>
            <a:r>
              <a:rPr lang="en-PH" sz="1600" b="1" dirty="0">
                <a:latin typeface="Metropolis Thin" panose="00000500000000000000" pitchFamily="50" charset="0"/>
              </a:rPr>
              <a:t>Joneil Thom O. Llantos</a:t>
            </a:r>
          </a:p>
          <a:p>
            <a:pPr algn="ctr"/>
            <a:r>
              <a:rPr lang="en-PH" sz="1600" b="1" dirty="0">
                <a:latin typeface="Metropolis Thin" panose="00000500000000000000" pitchFamily="50" charset="0"/>
              </a:rPr>
              <a:t>SS152</a:t>
            </a:r>
          </a:p>
          <a:p>
            <a:pPr algn="ctr"/>
            <a:endParaRPr lang="en-PH" sz="1600" b="1" dirty="0">
              <a:latin typeface="Metropolis Thin" panose="00000500000000000000" pitchFamily="50" charset="0"/>
            </a:endParaRPr>
          </a:p>
          <a:p>
            <a:pPr algn="ctr"/>
            <a:endParaRPr lang="en-PH" sz="1600" b="1" dirty="0">
              <a:latin typeface="Metropolis Thin" panose="00000500000000000000" pitchFamily="50" charset="0"/>
            </a:endParaRPr>
          </a:p>
          <a:p>
            <a:pPr algn="ctr"/>
            <a:endParaRPr lang="en-PH" sz="1600" b="1" dirty="0">
              <a:latin typeface="Metropolis Thin" panose="00000500000000000000" pitchFamily="50" charset="0"/>
            </a:endParaRPr>
          </a:p>
          <a:p>
            <a:pPr algn="ctr"/>
            <a:r>
              <a:rPr lang="en-PH" sz="1200" b="1" dirty="0">
                <a:latin typeface="Metropolis Thin" panose="00000500000000000000" pitchFamily="50" charset="0"/>
              </a:rPr>
              <a:t>LEAD DEVELOPER</a:t>
            </a:r>
          </a:p>
        </p:txBody>
      </p:sp>
    </p:spTree>
    <p:extLst>
      <p:ext uri="{BB962C8B-B14F-4D97-AF65-F5344CB8AC3E}">
        <p14:creationId xmlns:p14="http://schemas.microsoft.com/office/powerpoint/2010/main" val="1623989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FEB84E-E484-48E7-8214-A7214CBDD1CF}"/>
              </a:ext>
            </a:extLst>
          </p:cNvPr>
          <p:cNvSpPr/>
          <p:nvPr/>
        </p:nvSpPr>
        <p:spPr>
          <a:xfrm>
            <a:off x="759472" y="1118373"/>
            <a:ext cx="11432527" cy="462124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1DB9B33E-9E7F-4F83-AB91-74D5E45454C4}"/>
              </a:ext>
            </a:extLst>
          </p:cNvPr>
          <p:cNvGraphicFramePr>
            <a:graphicFrameLocks noGrp="1"/>
          </p:cNvGraphicFramePr>
          <p:nvPr>
            <p:extLst>
              <p:ext uri="{D42A27DB-BD31-4B8C-83A1-F6EECF244321}">
                <p14:modId xmlns:p14="http://schemas.microsoft.com/office/powerpoint/2010/main" val="1385726887"/>
              </p:ext>
            </p:extLst>
          </p:nvPr>
        </p:nvGraphicFramePr>
        <p:xfrm>
          <a:off x="1083012" y="1448462"/>
          <a:ext cx="6258820" cy="3961075"/>
        </p:xfrm>
        <a:graphic>
          <a:graphicData uri="http://schemas.openxmlformats.org/drawingml/2006/table">
            <a:tbl>
              <a:tblPr firstRow="1" bandRow="1">
                <a:tableStyleId>{073A0DAA-6AF3-43AB-8588-CEC1D06C72B9}</a:tableStyleId>
              </a:tblPr>
              <a:tblGrid>
                <a:gridCol w="1579126">
                  <a:extLst>
                    <a:ext uri="{9D8B030D-6E8A-4147-A177-3AD203B41FA5}">
                      <a16:colId xmlns:a16="http://schemas.microsoft.com/office/drawing/2014/main" val="1938069267"/>
                    </a:ext>
                  </a:extLst>
                </a:gridCol>
                <a:gridCol w="2757688">
                  <a:extLst>
                    <a:ext uri="{9D8B030D-6E8A-4147-A177-3AD203B41FA5}">
                      <a16:colId xmlns:a16="http://schemas.microsoft.com/office/drawing/2014/main" val="1576531367"/>
                    </a:ext>
                  </a:extLst>
                </a:gridCol>
                <a:gridCol w="1922006">
                  <a:extLst>
                    <a:ext uri="{9D8B030D-6E8A-4147-A177-3AD203B41FA5}">
                      <a16:colId xmlns:a16="http://schemas.microsoft.com/office/drawing/2014/main" val="67198916"/>
                    </a:ext>
                  </a:extLst>
                </a:gridCol>
              </a:tblGrid>
              <a:tr h="549363">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TYPE</a:t>
                      </a:r>
                    </a:p>
                  </a:txBody>
                  <a:tcPr anchor="ctr"/>
                </a:tc>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DESCRIPTION</a:t>
                      </a:r>
                    </a:p>
                  </a:txBody>
                  <a:tcPr anchor="ctr"/>
                </a:tc>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PARTICIPANTS</a:t>
                      </a:r>
                    </a:p>
                  </a:txBody>
                  <a:tcPr anchor="ctr"/>
                </a:tc>
                <a:extLst>
                  <a:ext uri="{0D108BD9-81ED-4DB2-BD59-A6C34878D82A}">
                    <a16:rowId xmlns:a16="http://schemas.microsoft.com/office/drawing/2014/main" val="677735867"/>
                  </a:ext>
                </a:extLst>
              </a:tr>
              <a:tr h="765244">
                <a:tc>
                  <a:txBody>
                    <a:bodyPr/>
                    <a:lstStyle/>
                    <a:p>
                      <a:pPr algn="ctr"/>
                      <a:r>
                        <a:rPr lang="en-PH" sz="1400" b="1" dirty="0">
                          <a:effectLst/>
                          <a:latin typeface="Metropolis Thin" panose="00000500000000000000" pitchFamily="50" charset="0"/>
                        </a:rPr>
                        <a:t>Project Orientation</a:t>
                      </a:r>
                    </a:p>
                  </a:txBody>
                  <a:tcPr anchor="ctr"/>
                </a:tc>
                <a:tc>
                  <a:txBody>
                    <a:bodyPr/>
                    <a:lstStyle/>
                    <a:p>
                      <a:pPr algn="ctr"/>
                      <a:r>
                        <a:rPr lang="en-PH" sz="1400" b="1" dirty="0">
                          <a:effectLst/>
                          <a:latin typeface="Metropolis Thin" panose="00000500000000000000" pitchFamily="50" charset="0"/>
                        </a:rPr>
                        <a:t>The resources and details of the project are introduced and discussed</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Project Manager</a:t>
                      </a:r>
                    </a:p>
                  </a:txBody>
                  <a:tcPr anchor="ctr"/>
                </a:tc>
                <a:extLst>
                  <a:ext uri="{0D108BD9-81ED-4DB2-BD59-A6C34878D82A}">
                    <a16:rowId xmlns:a16="http://schemas.microsoft.com/office/drawing/2014/main" val="3211178338"/>
                  </a:ext>
                </a:extLst>
              </a:tr>
              <a:tr h="1211636">
                <a:tc>
                  <a:txBody>
                    <a:bodyPr/>
                    <a:lstStyle/>
                    <a:p>
                      <a:pPr algn="ctr"/>
                      <a:r>
                        <a:rPr lang="en-PH" sz="1400" b="1" dirty="0">
                          <a:effectLst/>
                          <a:latin typeface="Metropolis Thin" panose="00000500000000000000" pitchFamily="50" charset="0"/>
                        </a:rPr>
                        <a:t>Development Training</a:t>
                      </a:r>
                    </a:p>
                  </a:txBody>
                  <a:tcPr anchor="ctr"/>
                </a:tc>
                <a:tc>
                  <a:txBody>
                    <a:bodyPr/>
                    <a:lstStyle/>
                    <a:p>
                      <a:pPr algn="ctr"/>
                      <a:r>
                        <a:rPr lang="en-PH" sz="1400" b="1" dirty="0">
                          <a:effectLst/>
                          <a:latin typeface="Metropolis Thin" panose="00000500000000000000" pitchFamily="50" charset="0"/>
                        </a:rPr>
                        <a:t>Programming languages such as CodeIgniter are taught to the employees for the developing of the project system</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Technical Lead</a:t>
                      </a:r>
                    </a:p>
                  </a:txBody>
                  <a:tcPr anchor="ctr"/>
                </a:tc>
                <a:extLst>
                  <a:ext uri="{0D108BD9-81ED-4DB2-BD59-A6C34878D82A}">
                    <a16:rowId xmlns:a16="http://schemas.microsoft.com/office/drawing/2014/main" val="4189951904"/>
                  </a:ext>
                </a:extLst>
              </a:tr>
              <a:tr h="1434832">
                <a:tc>
                  <a:txBody>
                    <a:bodyPr/>
                    <a:lstStyle/>
                    <a:p>
                      <a:pPr algn="ctr"/>
                      <a:r>
                        <a:rPr lang="en-PH" sz="1400" b="1" dirty="0">
                          <a:effectLst/>
                          <a:latin typeface="Metropolis Thin" panose="00000500000000000000" pitchFamily="50" charset="0"/>
                        </a:rPr>
                        <a:t>Quality and Testing Training</a:t>
                      </a:r>
                    </a:p>
                  </a:txBody>
                  <a:tcPr anchor="ctr"/>
                </a:tc>
                <a:tc>
                  <a:txBody>
                    <a:bodyPr/>
                    <a:lstStyle/>
                    <a:p>
                      <a:pPr algn="ctr"/>
                      <a:r>
                        <a:rPr lang="en-PH" sz="1400" b="1" dirty="0">
                          <a:effectLst/>
                          <a:latin typeface="Metropolis Thin" panose="00000500000000000000" pitchFamily="50" charset="0"/>
                        </a:rPr>
                        <a:t>The tools and methods of testing the are introduced and discussed for the quality assurance of the project to know what are the needs to be improved</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Quality Assurance Analyst</a:t>
                      </a:r>
                    </a:p>
                  </a:txBody>
                  <a:tcPr anchor="ctr"/>
                </a:tc>
                <a:extLst>
                  <a:ext uri="{0D108BD9-81ED-4DB2-BD59-A6C34878D82A}">
                    <a16:rowId xmlns:a16="http://schemas.microsoft.com/office/drawing/2014/main" val="104731673"/>
                  </a:ext>
                </a:extLst>
              </a:tr>
            </a:tbl>
          </a:graphicData>
        </a:graphic>
      </p:graphicFrame>
      <p:sp>
        <p:nvSpPr>
          <p:cNvPr id="6" name="Rectangle 5">
            <a:extLst>
              <a:ext uri="{FF2B5EF4-FFF2-40B4-BE49-F238E27FC236}">
                <a16:creationId xmlns:a16="http://schemas.microsoft.com/office/drawing/2014/main" id="{8078A511-E6CD-4D96-8AD9-E619F726C80A}"/>
              </a:ext>
            </a:extLst>
          </p:cNvPr>
          <p:cNvSpPr/>
          <p:nvPr/>
        </p:nvSpPr>
        <p:spPr>
          <a:xfrm>
            <a:off x="7941258" y="2251753"/>
            <a:ext cx="3555325" cy="2354491"/>
          </a:xfrm>
          <a:prstGeom prst="rect">
            <a:avLst/>
          </a:prstGeom>
        </p:spPr>
        <p:txBody>
          <a:bodyPr wrap="square">
            <a:spAutoFit/>
          </a:bodyPr>
          <a:lstStyle/>
          <a:p>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PROJECT STAFFING</a:t>
            </a:r>
          </a:p>
          <a:p>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TRAINING</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362279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6F91C-6FBD-44CD-B36F-38F5E6703AD3}"/>
              </a:ext>
            </a:extLst>
          </p:cNvPr>
          <p:cNvPicPr>
            <a:picLocks noChangeAspect="1"/>
          </p:cNvPicPr>
          <p:nvPr/>
        </p:nvPicPr>
        <p:blipFill rotWithShape="1">
          <a:blip r:embed="rId2"/>
          <a:srcRect t="2458" r="571" b="-1366"/>
          <a:stretch/>
        </p:blipFill>
        <p:spPr>
          <a:xfrm>
            <a:off x="148046" y="1750425"/>
            <a:ext cx="11904617" cy="5042262"/>
          </a:xfrm>
          <a:prstGeom prst="rect">
            <a:avLst/>
          </a:prstGeom>
        </p:spPr>
      </p:pic>
      <p:sp>
        <p:nvSpPr>
          <p:cNvPr id="6" name="Rectangle 5">
            <a:extLst>
              <a:ext uri="{FF2B5EF4-FFF2-40B4-BE49-F238E27FC236}">
                <a16:creationId xmlns:a16="http://schemas.microsoft.com/office/drawing/2014/main" id="{AA9BF737-7019-4B16-B7AB-34CF49818811}"/>
              </a:ext>
            </a:extLst>
          </p:cNvPr>
          <p:cNvSpPr/>
          <p:nvPr/>
        </p:nvSpPr>
        <p:spPr>
          <a:xfrm>
            <a:off x="2621280" y="149987"/>
            <a:ext cx="6949439" cy="1600438"/>
          </a:xfrm>
          <a:prstGeom prst="rect">
            <a:avLst/>
          </a:prstGeom>
        </p:spPr>
        <p:txBody>
          <a:bodyPr wrap="square">
            <a:spAutoFit/>
          </a:bodyPr>
          <a:lstStyle/>
          <a:p>
            <a:pPr algn="ctr"/>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WORK BREAKDOWN STRUCTURE</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51189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9BF737-7019-4B16-B7AB-34CF49818811}"/>
              </a:ext>
            </a:extLst>
          </p:cNvPr>
          <p:cNvSpPr/>
          <p:nvPr/>
        </p:nvSpPr>
        <p:spPr>
          <a:xfrm>
            <a:off x="383179" y="379412"/>
            <a:ext cx="4397828" cy="2354491"/>
          </a:xfrm>
          <a:prstGeom prst="rect">
            <a:avLst/>
          </a:prstGeom>
        </p:spPr>
        <p:txBody>
          <a:bodyPr wrap="square">
            <a:spAutoFit/>
          </a:bodyPr>
          <a:lstStyle/>
          <a:p>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WORK BREAKDOWN STRUCTURE</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3" name="Picture 2" descr="A close up of a logo&#10;&#10;Description generated with high confidence">
            <a:extLst>
              <a:ext uri="{FF2B5EF4-FFF2-40B4-BE49-F238E27FC236}">
                <a16:creationId xmlns:a16="http://schemas.microsoft.com/office/drawing/2014/main" id="{8EE1F8BA-43CB-46AE-B33E-7BF473E57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761" y="0"/>
            <a:ext cx="7066239" cy="6858000"/>
          </a:xfrm>
          <a:prstGeom prst="rect">
            <a:avLst/>
          </a:prstGeom>
        </p:spPr>
      </p:pic>
    </p:spTree>
    <p:extLst>
      <p:ext uri="{BB962C8B-B14F-4D97-AF65-F5344CB8AC3E}">
        <p14:creationId xmlns:p14="http://schemas.microsoft.com/office/powerpoint/2010/main" val="107192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33575E-F52D-46AC-8EF3-2C2683F2CED1}"/>
              </a:ext>
            </a:extLst>
          </p:cNvPr>
          <p:cNvSpPr/>
          <p:nvPr/>
        </p:nvSpPr>
        <p:spPr>
          <a:xfrm>
            <a:off x="2386149" y="1"/>
            <a:ext cx="7471954" cy="6583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1DB9B33E-9E7F-4F83-AB91-74D5E45454C4}"/>
              </a:ext>
            </a:extLst>
          </p:cNvPr>
          <p:cNvGraphicFramePr>
            <a:graphicFrameLocks noGrp="1"/>
          </p:cNvGraphicFramePr>
          <p:nvPr>
            <p:extLst>
              <p:ext uri="{D42A27DB-BD31-4B8C-83A1-F6EECF244321}">
                <p14:modId xmlns:p14="http://schemas.microsoft.com/office/powerpoint/2010/main" val="450094783"/>
              </p:ext>
            </p:extLst>
          </p:nvPr>
        </p:nvGraphicFramePr>
        <p:xfrm>
          <a:off x="2701140" y="2192240"/>
          <a:ext cx="6841972" cy="4161631"/>
        </p:xfrm>
        <a:graphic>
          <a:graphicData uri="http://schemas.openxmlformats.org/drawingml/2006/table">
            <a:tbl>
              <a:tblPr firstRow="1" bandRow="1">
                <a:tableStyleId>{073A0DAA-6AF3-43AB-8588-CEC1D06C72B9}</a:tableStyleId>
              </a:tblPr>
              <a:tblGrid>
                <a:gridCol w="2017333">
                  <a:extLst>
                    <a:ext uri="{9D8B030D-6E8A-4147-A177-3AD203B41FA5}">
                      <a16:colId xmlns:a16="http://schemas.microsoft.com/office/drawing/2014/main" val="1938069267"/>
                    </a:ext>
                  </a:extLst>
                </a:gridCol>
                <a:gridCol w="1452962">
                  <a:extLst>
                    <a:ext uri="{9D8B030D-6E8A-4147-A177-3AD203B41FA5}">
                      <a16:colId xmlns:a16="http://schemas.microsoft.com/office/drawing/2014/main" val="1576531367"/>
                    </a:ext>
                  </a:extLst>
                </a:gridCol>
                <a:gridCol w="1393975">
                  <a:extLst>
                    <a:ext uri="{9D8B030D-6E8A-4147-A177-3AD203B41FA5}">
                      <a16:colId xmlns:a16="http://schemas.microsoft.com/office/drawing/2014/main" val="67198916"/>
                    </a:ext>
                  </a:extLst>
                </a:gridCol>
                <a:gridCol w="1977702">
                  <a:extLst>
                    <a:ext uri="{9D8B030D-6E8A-4147-A177-3AD203B41FA5}">
                      <a16:colId xmlns:a16="http://schemas.microsoft.com/office/drawing/2014/main" val="2785110804"/>
                    </a:ext>
                  </a:extLst>
                </a:gridCol>
              </a:tblGrid>
              <a:tr h="454431">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ROLE</a:t>
                      </a:r>
                    </a:p>
                  </a:txBody>
                  <a:tcPr anchor="ctr"/>
                </a:tc>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START</a:t>
                      </a:r>
                    </a:p>
                  </a:txBody>
                  <a:tcPr anchor="ctr"/>
                </a:tc>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FINISH</a:t>
                      </a:r>
                    </a:p>
                  </a:txBody>
                  <a:tcPr anchor="ctr"/>
                </a:tc>
                <a:tc>
                  <a:txBody>
                    <a:bodyPr/>
                    <a:lstStyle/>
                    <a:p>
                      <a:pPr algn="ctr"/>
                      <a:r>
                        <a:rPr lang="en-PH" sz="1600" dirty="0">
                          <a:effectLst>
                            <a:outerShdw blurRad="38100" dist="38100" dir="2700000" algn="tl">
                              <a:srgbClr val="000000">
                                <a:alpha val="43137"/>
                              </a:srgbClr>
                            </a:outerShdw>
                          </a:effectLst>
                          <a:latin typeface="Metropolis Thin" panose="00000500000000000000" pitchFamily="50" charset="0"/>
                        </a:rPr>
                        <a:t>DURATION</a:t>
                      </a:r>
                    </a:p>
                  </a:txBody>
                  <a:tcPr anchor="ctr"/>
                </a:tc>
                <a:extLst>
                  <a:ext uri="{0D108BD9-81ED-4DB2-BD59-A6C34878D82A}">
                    <a16:rowId xmlns:a16="http://schemas.microsoft.com/office/drawing/2014/main" val="677735867"/>
                  </a:ext>
                </a:extLst>
              </a:tr>
              <a:tr h="741440">
                <a:tc>
                  <a:txBody>
                    <a:bodyPr/>
                    <a:lstStyle/>
                    <a:p>
                      <a:pPr algn="ctr"/>
                      <a:r>
                        <a:rPr lang="en-PH" sz="1400" b="1" dirty="0">
                          <a:effectLst/>
                          <a:latin typeface="Metropolis Thin" panose="00000500000000000000" pitchFamily="50" charset="0"/>
                        </a:rPr>
                        <a:t>Project Manager</a:t>
                      </a:r>
                    </a:p>
                  </a:txBody>
                  <a:tcPr anchor="ctr"/>
                </a:tc>
                <a:tc>
                  <a:txBody>
                    <a:bodyPr/>
                    <a:lstStyle/>
                    <a:p>
                      <a:pPr algn="ctr"/>
                      <a:r>
                        <a:rPr lang="en-PH" sz="1400" b="1" dirty="0">
                          <a:effectLst/>
                          <a:latin typeface="Metropolis Thin" panose="00000500000000000000" pitchFamily="50" charset="0"/>
                        </a:rPr>
                        <a:t>January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May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88 days</a:t>
                      </a:r>
                    </a:p>
                  </a:txBody>
                  <a:tcPr anchor="ctr"/>
                </a:tc>
                <a:extLst>
                  <a:ext uri="{0D108BD9-81ED-4DB2-BD59-A6C34878D82A}">
                    <a16:rowId xmlns:a16="http://schemas.microsoft.com/office/drawing/2014/main" val="3211178338"/>
                  </a:ext>
                </a:extLst>
              </a:tr>
              <a:tr h="741440">
                <a:tc>
                  <a:txBody>
                    <a:bodyPr/>
                    <a:lstStyle/>
                    <a:p>
                      <a:pPr algn="ctr"/>
                      <a:r>
                        <a:rPr lang="en-PH" sz="1400" b="1" dirty="0">
                          <a:effectLst/>
                          <a:latin typeface="Metropolis Thin" panose="00000500000000000000" pitchFamily="50" charset="0"/>
                        </a:rPr>
                        <a:t>Technical Lead with PHP skills</a:t>
                      </a:r>
                    </a:p>
                  </a:txBody>
                  <a:tcPr anchor="ctr"/>
                </a:tc>
                <a:tc>
                  <a:txBody>
                    <a:bodyPr/>
                    <a:lstStyle/>
                    <a:p>
                      <a:pPr algn="ctr"/>
                      <a:r>
                        <a:rPr lang="en-PH" sz="1400" b="1" dirty="0">
                          <a:effectLst/>
                          <a:latin typeface="Metropolis Thin" panose="00000500000000000000" pitchFamily="50" charset="0"/>
                        </a:rPr>
                        <a:t>January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May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72 days</a:t>
                      </a:r>
                    </a:p>
                  </a:txBody>
                  <a:tcPr anchor="ctr"/>
                </a:tc>
                <a:extLst>
                  <a:ext uri="{0D108BD9-81ED-4DB2-BD59-A6C34878D82A}">
                    <a16:rowId xmlns:a16="http://schemas.microsoft.com/office/drawing/2014/main" val="1455114820"/>
                  </a:ext>
                </a:extLst>
              </a:tr>
              <a:tr h="741440">
                <a:tc>
                  <a:txBody>
                    <a:bodyPr/>
                    <a:lstStyle/>
                    <a:p>
                      <a:pPr algn="ctr"/>
                      <a:r>
                        <a:rPr lang="en-PH" sz="1400" b="1" dirty="0">
                          <a:effectLst/>
                          <a:latin typeface="Metropolis Thin" panose="00000500000000000000" pitchFamily="50" charset="0"/>
                        </a:rPr>
                        <a:t>Software Developer</a:t>
                      </a:r>
                    </a:p>
                  </a:txBody>
                  <a:tcPr anchor="ctr"/>
                </a:tc>
                <a:tc>
                  <a:txBody>
                    <a:bodyPr/>
                    <a:lstStyle/>
                    <a:p>
                      <a:pPr algn="ctr"/>
                      <a:r>
                        <a:rPr lang="en-PH" sz="1400" b="1" dirty="0">
                          <a:effectLst/>
                          <a:latin typeface="Metropolis Thin" panose="00000500000000000000" pitchFamily="50" charset="0"/>
                        </a:rPr>
                        <a:t>January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May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63 days</a:t>
                      </a:r>
                    </a:p>
                  </a:txBody>
                  <a:tcPr anchor="ctr"/>
                </a:tc>
                <a:extLst>
                  <a:ext uri="{0D108BD9-81ED-4DB2-BD59-A6C34878D82A}">
                    <a16:rowId xmlns:a16="http://schemas.microsoft.com/office/drawing/2014/main" val="1375662455"/>
                  </a:ext>
                </a:extLst>
              </a:tr>
              <a:tr h="741440">
                <a:tc>
                  <a:txBody>
                    <a:bodyPr/>
                    <a:lstStyle/>
                    <a:p>
                      <a:pPr algn="ctr"/>
                      <a:r>
                        <a:rPr lang="en-PH" sz="1400" b="1" dirty="0">
                          <a:effectLst/>
                          <a:latin typeface="Metropolis Thin" panose="00000500000000000000" pitchFamily="50" charset="0"/>
                        </a:rPr>
                        <a:t>Quality Assurance Manager</a:t>
                      </a:r>
                    </a:p>
                  </a:txBody>
                  <a:tcPr anchor="ctr"/>
                </a:tc>
                <a:tc>
                  <a:txBody>
                    <a:bodyPr/>
                    <a:lstStyle/>
                    <a:p>
                      <a:pPr algn="ctr"/>
                      <a:r>
                        <a:rPr lang="en-PH" sz="1400" b="1" dirty="0">
                          <a:effectLst/>
                          <a:latin typeface="Metropolis Thin" panose="00000500000000000000" pitchFamily="50" charset="0"/>
                        </a:rPr>
                        <a:t>January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May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8 days</a:t>
                      </a:r>
                    </a:p>
                  </a:txBody>
                  <a:tcPr anchor="ctr"/>
                </a:tc>
                <a:extLst>
                  <a:ext uri="{0D108BD9-81ED-4DB2-BD59-A6C34878D82A}">
                    <a16:rowId xmlns:a16="http://schemas.microsoft.com/office/drawing/2014/main" val="2889134814"/>
                  </a:ext>
                </a:extLst>
              </a:tr>
              <a:tr h="741440">
                <a:tc>
                  <a:txBody>
                    <a:bodyPr/>
                    <a:lstStyle/>
                    <a:p>
                      <a:pPr algn="ctr"/>
                      <a:r>
                        <a:rPr lang="en-PH" sz="1400" b="1" dirty="0">
                          <a:effectLst/>
                          <a:latin typeface="Metropolis Thin" panose="00000500000000000000" pitchFamily="50" charset="0"/>
                        </a:rPr>
                        <a:t>Documentation Lead</a:t>
                      </a:r>
                    </a:p>
                  </a:txBody>
                  <a:tcPr anchor="ctr"/>
                </a:tc>
                <a:tc>
                  <a:txBody>
                    <a:bodyPr/>
                    <a:lstStyle/>
                    <a:p>
                      <a:pPr algn="ctr"/>
                      <a:r>
                        <a:rPr lang="en-PH" sz="1400" b="1" dirty="0">
                          <a:effectLst/>
                          <a:latin typeface="Metropolis Thin" panose="00000500000000000000" pitchFamily="50" charset="0"/>
                        </a:rPr>
                        <a:t>January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May 2018</a:t>
                      </a:r>
                    </a:p>
                  </a:txBody>
                  <a:tcPr anchor="ctr"/>
                </a:tc>
                <a:tc>
                  <a:txBody>
                    <a:bodyPr/>
                    <a:lstStyle/>
                    <a:p>
                      <a:pPr marL="0" indent="0" algn="ctr">
                        <a:buFont typeface="Arial" panose="020B0604020202020204" pitchFamily="34" charset="0"/>
                        <a:buNone/>
                      </a:pPr>
                      <a:r>
                        <a:rPr lang="en-PH" sz="1400" b="1" dirty="0">
                          <a:effectLst/>
                          <a:latin typeface="Metropolis Thin" panose="00000500000000000000" pitchFamily="50" charset="0"/>
                        </a:rPr>
                        <a:t>42 days</a:t>
                      </a:r>
                    </a:p>
                  </a:txBody>
                  <a:tcPr anchor="ctr"/>
                </a:tc>
                <a:extLst>
                  <a:ext uri="{0D108BD9-81ED-4DB2-BD59-A6C34878D82A}">
                    <a16:rowId xmlns:a16="http://schemas.microsoft.com/office/drawing/2014/main" val="1903001285"/>
                  </a:ext>
                </a:extLst>
              </a:tr>
            </a:tbl>
          </a:graphicData>
        </a:graphic>
      </p:graphicFrame>
      <p:sp>
        <p:nvSpPr>
          <p:cNvPr id="6" name="Rectangle 5">
            <a:extLst>
              <a:ext uri="{FF2B5EF4-FFF2-40B4-BE49-F238E27FC236}">
                <a16:creationId xmlns:a16="http://schemas.microsoft.com/office/drawing/2014/main" id="{8078A511-E6CD-4D96-8AD9-E619F726C80A}"/>
              </a:ext>
            </a:extLst>
          </p:cNvPr>
          <p:cNvSpPr/>
          <p:nvPr/>
        </p:nvSpPr>
        <p:spPr>
          <a:xfrm>
            <a:off x="3826783" y="274320"/>
            <a:ext cx="4538434" cy="1600438"/>
          </a:xfrm>
          <a:prstGeom prst="rect">
            <a:avLst/>
          </a:prstGeom>
        </p:spPr>
        <p:txBody>
          <a:bodyPr wrap="square">
            <a:spAutoFit/>
          </a:bodyPr>
          <a:lstStyle/>
          <a:p>
            <a:pPr algn="ctr"/>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RESOURCE ALLOCATION</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44472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D53599-A018-45F4-B05E-C7AA8577578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713573" y="0"/>
            <a:ext cx="5496579" cy="6858000"/>
          </a:xfrm>
          <a:prstGeom prst="rect">
            <a:avLst/>
          </a:prstGeom>
        </p:spPr>
      </p:pic>
      <p:sp>
        <p:nvSpPr>
          <p:cNvPr id="7" name="Rectangle 6">
            <a:extLst>
              <a:ext uri="{FF2B5EF4-FFF2-40B4-BE49-F238E27FC236}">
                <a16:creationId xmlns:a16="http://schemas.microsoft.com/office/drawing/2014/main" id="{A4133BA8-E39A-4269-8771-ECA0DF6EDAB1}"/>
              </a:ext>
            </a:extLst>
          </p:cNvPr>
          <p:cNvSpPr/>
          <p:nvPr/>
        </p:nvSpPr>
        <p:spPr>
          <a:xfrm>
            <a:off x="6713574" y="407718"/>
            <a:ext cx="5487502" cy="92310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AA9BF737-7019-4B16-B7AB-34CF49818811}"/>
              </a:ext>
            </a:extLst>
          </p:cNvPr>
          <p:cNvSpPr/>
          <p:nvPr/>
        </p:nvSpPr>
        <p:spPr>
          <a:xfrm>
            <a:off x="6754416" y="407718"/>
            <a:ext cx="5460274" cy="846386"/>
          </a:xfrm>
          <a:prstGeom prst="rect">
            <a:avLst/>
          </a:prstGeom>
        </p:spPr>
        <p:txBody>
          <a:bodyPr wrap="square">
            <a:spAutoFit/>
          </a:bodyPr>
          <a:lstStyle/>
          <a:p>
            <a:pPr algn="ctr"/>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BUDGET PLAN</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876766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E8E396-982B-47DC-8629-443170D0F88C}"/>
              </a:ext>
            </a:extLst>
          </p:cNvPr>
          <p:cNvSpPr/>
          <p:nvPr/>
        </p:nvSpPr>
        <p:spPr>
          <a:xfrm>
            <a:off x="0" y="269966"/>
            <a:ext cx="12192000" cy="109294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AA9BF737-7019-4B16-B7AB-34CF49818811}"/>
              </a:ext>
            </a:extLst>
          </p:cNvPr>
          <p:cNvSpPr/>
          <p:nvPr/>
        </p:nvSpPr>
        <p:spPr>
          <a:xfrm>
            <a:off x="1854872" y="382056"/>
            <a:ext cx="8482256" cy="846386"/>
          </a:xfrm>
          <a:prstGeom prst="rect">
            <a:avLst/>
          </a:prstGeom>
        </p:spPr>
        <p:txBody>
          <a:bodyPr wrap="square">
            <a:spAutoFit/>
          </a:bodyPr>
          <a:lstStyle/>
          <a:p>
            <a:pPr algn="ctr"/>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RISK MANAGEMENT PLAN</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4" name="Picture 3" descr="A close up of a logo&#10;&#10;Description generated with high confidence">
            <a:extLst>
              <a:ext uri="{FF2B5EF4-FFF2-40B4-BE49-F238E27FC236}">
                <a16:creationId xmlns:a16="http://schemas.microsoft.com/office/drawing/2014/main" id="{E56D8510-CDFC-4834-97A3-AC39E7396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897" y="1693257"/>
            <a:ext cx="1799810" cy="1799810"/>
          </a:xfrm>
          <a:prstGeom prst="rect">
            <a:avLst/>
          </a:prstGeom>
        </p:spPr>
      </p:pic>
      <p:pic>
        <p:nvPicPr>
          <p:cNvPr id="8" name="Picture 7" descr="A close up of a logo&#10;&#10;Description generated with high confidence">
            <a:extLst>
              <a:ext uri="{FF2B5EF4-FFF2-40B4-BE49-F238E27FC236}">
                <a16:creationId xmlns:a16="http://schemas.microsoft.com/office/drawing/2014/main" id="{5E624594-CC87-4FCD-9286-472662948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004" y="1362911"/>
            <a:ext cx="2401176" cy="2401176"/>
          </a:xfrm>
          <a:prstGeom prst="rect">
            <a:avLst/>
          </a:prstGeom>
        </p:spPr>
      </p:pic>
      <p:pic>
        <p:nvPicPr>
          <p:cNvPr id="10" name="Picture 9">
            <a:extLst>
              <a:ext uri="{FF2B5EF4-FFF2-40B4-BE49-F238E27FC236}">
                <a16:creationId xmlns:a16="http://schemas.microsoft.com/office/drawing/2014/main" id="{399B99CC-E228-43E4-8E72-5338A7A91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801" y="1527287"/>
            <a:ext cx="2000559" cy="2000559"/>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04C61875-3EB6-45E6-94CC-C545FC1CE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4835" y="4202056"/>
            <a:ext cx="1799811" cy="1799811"/>
          </a:xfrm>
          <a:prstGeom prst="rect">
            <a:avLst/>
          </a:prstGeom>
        </p:spPr>
      </p:pic>
      <p:pic>
        <p:nvPicPr>
          <p:cNvPr id="14" name="Picture 13" descr="A close up of a logo&#10;&#10;Description generated with high confidence">
            <a:extLst>
              <a:ext uri="{FF2B5EF4-FFF2-40B4-BE49-F238E27FC236}">
                <a16:creationId xmlns:a16="http://schemas.microsoft.com/office/drawing/2014/main" id="{9D684DBF-2E62-41F6-8151-6ED191A95A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8549" y="3993899"/>
            <a:ext cx="1905000" cy="1905000"/>
          </a:xfrm>
          <a:prstGeom prst="rect">
            <a:avLst/>
          </a:prstGeom>
        </p:spPr>
      </p:pic>
      <p:sp>
        <p:nvSpPr>
          <p:cNvPr id="16" name="Rectangle 15">
            <a:extLst>
              <a:ext uri="{FF2B5EF4-FFF2-40B4-BE49-F238E27FC236}">
                <a16:creationId xmlns:a16="http://schemas.microsoft.com/office/drawing/2014/main" id="{73D5DE8E-0FA8-4EFB-B431-95AE01387F17}"/>
              </a:ext>
            </a:extLst>
          </p:cNvPr>
          <p:cNvSpPr/>
          <p:nvPr/>
        </p:nvSpPr>
        <p:spPr>
          <a:xfrm>
            <a:off x="1616092" y="3546879"/>
            <a:ext cx="1907895" cy="369332"/>
          </a:xfrm>
          <a:prstGeom prst="rect">
            <a:avLst/>
          </a:prstGeom>
        </p:spPr>
        <p:txBody>
          <a:bodyPr wrap="none">
            <a:spAutoFit/>
          </a:bodyPr>
          <a:lstStyle/>
          <a:p>
            <a:pPr algn="ctr"/>
            <a:r>
              <a:rPr lang="en-PH" b="1" dirty="0">
                <a:latin typeface="Metropolis Thin" panose="00000500000000000000" pitchFamily="50" charset="0"/>
              </a:rPr>
              <a:t>OVER-BUDGET</a:t>
            </a:r>
          </a:p>
        </p:txBody>
      </p:sp>
      <p:sp>
        <p:nvSpPr>
          <p:cNvPr id="17" name="Rectangle 16">
            <a:extLst>
              <a:ext uri="{FF2B5EF4-FFF2-40B4-BE49-F238E27FC236}">
                <a16:creationId xmlns:a16="http://schemas.microsoft.com/office/drawing/2014/main" id="{4EF07A5D-335A-489D-94D9-F8F80754380A}"/>
              </a:ext>
            </a:extLst>
          </p:cNvPr>
          <p:cNvSpPr/>
          <p:nvPr/>
        </p:nvSpPr>
        <p:spPr>
          <a:xfrm>
            <a:off x="4506929" y="3497723"/>
            <a:ext cx="2626040" cy="369332"/>
          </a:xfrm>
          <a:prstGeom prst="rect">
            <a:avLst/>
          </a:prstGeom>
        </p:spPr>
        <p:txBody>
          <a:bodyPr wrap="none">
            <a:spAutoFit/>
          </a:bodyPr>
          <a:lstStyle/>
          <a:p>
            <a:pPr algn="ctr"/>
            <a:r>
              <a:rPr lang="en-PH" b="1" dirty="0">
                <a:latin typeface="Metropolis Thin" panose="00000500000000000000" pitchFamily="50" charset="0"/>
              </a:rPr>
              <a:t>CLIENT AVAILABILITY</a:t>
            </a:r>
          </a:p>
        </p:txBody>
      </p:sp>
      <p:sp>
        <p:nvSpPr>
          <p:cNvPr id="18" name="Rectangle 17">
            <a:extLst>
              <a:ext uri="{FF2B5EF4-FFF2-40B4-BE49-F238E27FC236}">
                <a16:creationId xmlns:a16="http://schemas.microsoft.com/office/drawing/2014/main" id="{E01B92C7-A380-446C-BACC-348DDD2972F9}"/>
              </a:ext>
            </a:extLst>
          </p:cNvPr>
          <p:cNvSpPr/>
          <p:nvPr/>
        </p:nvSpPr>
        <p:spPr>
          <a:xfrm>
            <a:off x="7784175" y="3499285"/>
            <a:ext cx="2880917" cy="369332"/>
          </a:xfrm>
          <a:prstGeom prst="rect">
            <a:avLst/>
          </a:prstGeom>
        </p:spPr>
        <p:txBody>
          <a:bodyPr wrap="none">
            <a:spAutoFit/>
          </a:bodyPr>
          <a:lstStyle/>
          <a:p>
            <a:pPr algn="ctr"/>
            <a:r>
              <a:rPr lang="en-PH" b="1" dirty="0">
                <a:latin typeface="Metropolis Thin" panose="00000500000000000000" pitchFamily="50" charset="0"/>
              </a:rPr>
              <a:t>BEHIND THE SCHEDULE</a:t>
            </a:r>
          </a:p>
        </p:txBody>
      </p:sp>
      <p:sp>
        <p:nvSpPr>
          <p:cNvPr id="19" name="Rectangle 18">
            <a:extLst>
              <a:ext uri="{FF2B5EF4-FFF2-40B4-BE49-F238E27FC236}">
                <a16:creationId xmlns:a16="http://schemas.microsoft.com/office/drawing/2014/main" id="{4C374B4B-74D1-40E4-9BA4-6F8D6F5E7969}"/>
              </a:ext>
            </a:extLst>
          </p:cNvPr>
          <p:cNvSpPr/>
          <p:nvPr/>
        </p:nvSpPr>
        <p:spPr>
          <a:xfrm>
            <a:off x="2339128" y="6006523"/>
            <a:ext cx="2831224" cy="369332"/>
          </a:xfrm>
          <a:prstGeom prst="rect">
            <a:avLst/>
          </a:prstGeom>
        </p:spPr>
        <p:txBody>
          <a:bodyPr wrap="none">
            <a:spAutoFit/>
          </a:bodyPr>
          <a:lstStyle/>
          <a:p>
            <a:pPr algn="ctr"/>
            <a:r>
              <a:rPr lang="en-PH" b="1" dirty="0">
                <a:latin typeface="Metropolis Thin" panose="00000500000000000000" pitchFamily="50" charset="0"/>
              </a:rPr>
              <a:t>NEW ADMINISTRATION</a:t>
            </a:r>
          </a:p>
        </p:txBody>
      </p:sp>
      <p:sp>
        <p:nvSpPr>
          <p:cNvPr id="20" name="Rectangle 19">
            <a:extLst>
              <a:ext uri="{FF2B5EF4-FFF2-40B4-BE49-F238E27FC236}">
                <a16:creationId xmlns:a16="http://schemas.microsoft.com/office/drawing/2014/main" id="{CF964E2B-BD02-4748-82A4-71DACC79A2E0}"/>
              </a:ext>
            </a:extLst>
          </p:cNvPr>
          <p:cNvSpPr/>
          <p:nvPr/>
        </p:nvSpPr>
        <p:spPr>
          <a:xfrm>
            <a:off x="6096000" y="5795931"/>
            <a:ext cx="2692237" cy="923330"/>
          </a:xfrm>
          <a:prstGeom prst="rect">
            <a:avLst/>
          </a:prstGeom>
        </p:spPr>
        <p:txBody>
          <a:bodyPr wrap="square">
            <a:spAutoFit/>
          </a:bodyPr>
          <a:lstStyle/>
          <a:p>
            <a:pPr algn="ctr"/>
            <a:r>
              <a:rPr lang="en-PH" b="1" dirty="0">
                <a:latin typeface="Metropolis Thin" panose="00000500000000000000" pitchFamily="50" charset="0"/>
              </a:rPr>
              <a:t>ABSENCE OR TARDINESS OF THE EMPLOYEES</a:t>
            </a:r>
          </a:p>
        </p:txBody>
      </p:sp>
    </p:spTree>
    <p:extLst>
      <p:ext uri="{BB962C8B-B14F-4D97-AF65-F5344CB8AC3E}">
        <p14:creationId xmlns:p14="http://schemas.microsoft.com/office/powerpoint/2010/main" val="1281276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9BF737-7019-4B16-B7AB-34CF49818811}"/>
              </a:ext>
            </a:extLst>
          </p:cNvPr>
          <p:cNvSpPr/>
          <p:nvPr/>
        </p:nvSpPr>
        <p:spPr>
          <a:xfrm>
            <a:off x="411488" y="4250512"/>
            <a:ext cx="8663064" cy="1200329"/>
          </a:xfrm>
          <a:prstGeom prst="rect">
            <a:avLst/>
          </a:prstGeom>
        </p:spPr>
        <p:txBody>
          <a:bodyPr wrap="square">
            <a:spAutoFit/>
          </a:bodyPr>
          <a:lstStyle/>
          <a:p>
            <a:pPr algn="ctr"/>
            <a:r>
              <a:rPr lang="en-US" sz="72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PROCESS MODEL</a:t>
            </a:r>
            <a:endParaRPr lang="en-PH" sz="72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28114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F2F158-CAB7-4FC3-97FD-0BBB475EDB94}"/>
              </a:ext>
            </a:extLst>
          </p:cNvPr>
          <p:cNvSpPr/>
          <p:nvPr/>
        </p:nvSpPr>
        <p:spPr>
          <a:xfrm>
            <a:off x="1306285" y="463731"/>
            <a:ext cx="9570720" cy="593053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pic>
        <p:nvPicPr>
          <p:cNvPr id="4098" name="Picture 2" descr="https://lh5.googleusercontent.com/CkmNEOD1kgpg-5H7deTYor_-fR1KEnuWCsgeg-XjtrLCXF_i_q-d9zV8OVpvPR3-XNAJIsylAvaK3XobGM1-f30K-S6QZwRT4VoKjaDg2a7mNffZLTnYHNSa-6RU6AjZAo9VPBh0">
            <a:extLst>
              <a:ext uri="{FF2B5EF4-FFF2-40B4-BE49-F238E27FC236}">
                <a16:creationId xmlns:a16="http://schemas.microsoft.com/office/drawing/2014/main" id="{0F1EFA18-23A9-486F-916A-176FC1CC0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755" y="1990707"/>
            <a:ext cx="8745781" cy="39852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193301-E1CC-4D53-9812-2EB59C42D70E}"/>
              </a:ext>
            </a:extLst>
          </p:cNvPr>
          <p:cNvSpPr/>
          <p:nvPr/>
        </p:nvSpPr>
        <p:spPr>
          <a:xfrm>
            <a:off x="3054753" y="736892"/>
            <a:ext cx="6073786" cy="846386"/>
          </a:xfrm>
          <a:prstGeom prst="rect">
            <a:avLst/>
          </a:prstGeom>
        </p:spPr>
        <p:txBody>
          <a:bodyPr wrap="square">
            <a:spAutoFit/>
          </a:bodyPr>
          <a:lstStyle/>
          <a:p>
            <a:pPr algn="ctr"/>
            <a:r>
              <a:rPr lang="en-US" sz="4900" b="1" u="sng" dirty="0">
                <a:ln w="9525">
                  <a:solidFill>
                    <a:schemeClr val="bg1"/>
                  </a:solidFill>
                  <a:prstDash val="solid"/>
                </a:ln>
                <a:effectLst>
                  <a:outerShdw blurRad="12700" dist="38100" dir="2700000" algn="tl" rotWithShape="0">
                    <a:schemeClr val="bg1">
                      <a:lumMod val="50000"/>
                    </a:schemeClr>
                  </a:outerShdw>
                </a:effectLst>
                <a:latin typeface="Metropolis Thin" panose="00000500000000000000" pitchFamily="50" charset="0"/>
              </a:rPr>
              <a:t>PROCESS MODEL</a:t>
            </a:r>
            <a:endParaRPr lang="en-PH" sz="49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64500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p:txBody>
          <a:bodyPr>
            <a:normAutofit/>
          </a:bodyPr>
          <a:lstStyle/>
          <a:p>
            <a:pPr algn="l"/>
            <a:r>
              <a:rPr lang="en-PH" sz="5400" b="1" u="sng" dirty="0">
                <a:latin typeface="Metropolis Thin" panose="00000500000000000000" pitchFamily="50" charset="0"/>
              </a:rPr>
              <a:t>INTRODUCTION</a:t>
            </a:r>
          </a:p>
        </p:txBody>
      </p:sp>
    </p:spTree>
    <p:extLst>
      <p:ext uri="{BB962C8B-B14F-4D97-AF65-F5344CB8AC3E}">
        <p14:creationId xmlns:p14="http://schemas.microsoft.com/office/powerpoint/2010/main" val="127744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678663" y="895928"/>
            <a:ext cx="3875919" cy="1463273"/>
          </a:xfrm>
        </p:spPr>
        <p:txBody>
          <a:bodyPr>
            <a:normAutofit fontScale="90000"/>
          </a:bodyPr>
          <a:lstStyle/>
          <a:p>
            <a:pPr algn="l"/>
            <a:r>
              <a:rPr lang="en-PH" sz="5400" b="1" u="sng"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etropolis Thin" panose="00000500000000000000" pitchFamily="50" charset="0"/>
              </a:rPr>
              <a:t>WHAT IS IT ABOUT</a:t>
            </a:r>
          </a:p>
        </p:txBody>
      </p:sp>
      <p:pic>
        <p:nvPicPr>
          <p:cNvPr id="5" name="Picture 4" descr="A screenshot of a cell phone&#10;&#10;Description generated with very high confidence">
            <a:extLst>
              <a:ext uri="{FF2B5EF4-FFF2-40B4-BE49-F238E27FC236}">
                <a16:creationId xmlns:a16="http://schemas.microsoft.com/office/drawing/2014/main" id="{2E2E8A96-66DC-4AE7-A14E-42FF34A4C3E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34000" y="126"/>
            <a:ext cx="6858000" cy="6858000"/>
          </a:xfrm>
          <a:prstGeom prst="rect">
            <a:avLst/>
          </a:prstGeom>
        </p:spPr>
      </p:pic>
      <p:sp>
        <p:nvSpPr>
          <p:cNvPr id="3" name="Rectangle 2">
            <a:extLst>
              <a:ext uri="{FF2B5EF4-FFF2-40B4-BE49-F238E27FC236}">
                <a16:creationId xmlns:a16="http://schemas.microsoft.com/office/drawing/2014/main" id="{F461737C-4380-4FA9-9CA0-272F4C019BC2}"/>
              </a:ext>
            </a:extLst>
          </p:cNvPr>
          <p:cNvSpPr/>
          <p:nvPr/>
        </p:nvSpPr>
        <p:spPr>
          <a:xfrm>
            <a:off x="2516777" y="2952336"/>
            <a:ext cx="8525691" cy="2799549"/>
          </a:xfrm>
          <a:prstGeom prst="rect">
            <a:avLst/>
          </a:prstGeom>
          <a:solidFill>
            <a:schemeClr val="bg1">
              <a:lumMod val="95000"/>
              <a:lumOff val="5000"/>
            </a:schemeClr>
          </a:solidFill>
          <a:ln w="3175">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dk1"/>
          </a:fillRef>
          <a:effectRef idx="1">
            <a:schemeClr val="dk1"/>
          </a:effectRef>
          <a:fontRef idx="minor">
            <a:schemeClr val="lt1"/>
          </a:fontRef>
        </p:style>
        <p:txBody>
          <a:bodyPr wrap="square">
            <a:spAutoFit/>
          </a:bodyPr>
          <a:lstStyle/>
          <a:p>
            <a:pPr>
              <a:lnSpc>
                <a:spcPct val="150000"/>
              </a:lnSpc>
            </a:pPr>
            <a:r>
              <a:rPr lang="en-PH" sz="2400" dirty="0">
                <a:effectLst>
                  <a:outerShdw blurRad="38100" dist="38100" dir="2700000" algn="tl">
                    <a:srgbClr val="000000">
                      <a:alpha val="43137"/>
                    </a:srgbClr>
                  </a:outerShdw>
                </a:effectLst>
                <a:latin typeface="Metropolis Thin" panose="00000500000000000000" pitchFamily="50" charset="0"/>
              </a:rPr>
              <a:t>The purpose of the project is to implement two innovative systems that would provide computer-based processes, namely Moodle and OMR, that will help individuals access data, view analytical graphs regarding the educational competency of public schools in the Philippines.</a:t>
            </a:r>
          </a:p>
        </p:txBody>
      </p:sp>
    </p:spTree>
    <p:extLst>
      <p:ext uri="{BB962C8B-B14F-4D97-AF65-F5344CB8AC3E}">
        <p14:creationId xmlns:p14="http://schemas.microsoft.com/office/powerpoint/2010/main" val="330686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table&#10;&#10;Description generated with very high confidence">
            <a:extLst>
              <a:ext uri="{FF2B5EF4-FFF2-40B4-BE49-F238E27FC236}">
                <a16:creationId xmlns:a16="http://schemas.microsoft.com/office/drawing/2014/main" id="{D5B65A01-7F34-424C-9773-7A5A30CB4CA8}"/>
              </a:ext>
            </a:extLst>
          </p:cNvPr>
          <p:cNvPicPr>
            <a:picLocks noChangeAspect="1"/>
          </p:cNvPicPr>
          <p:nvPr/>
        </p:nvPicPr>
        <p:blipFill rotWithShape="1">
          <a:blip r:embed="rId3">
            <a:extLst>
              <a:ext uri="{28A0092B-C50C-407E-A947-70E740481C1C}">
                <a14:useLocalDpi xmlns:a14="http://schemas.microsoft.com/office/drawing/2010/main" val="0"/>
              </a:ext>
            </a:extLst>
          </a:blip>
          <a:srcRect r="41279"/>
          <a:stretch/>
        </p:blipFill>
        <p:spPr>
          <a:xfrm>
            <a:off x="0" y="1"/>
            <a:ext cx="5281685" cy="6858000"/>
          </a:xfrm>
          <a:prstGeom prst="rect">
            <a:avLst/>
          </a:prstGeom>
        </p:spPr>
      </p:pic>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544945" y="509733"/>
            <a:ext cx="8265535" cy="1392959"/>
          </a:xfrm>
        </p:spPr>
        <p:style>
          <a:lnRef idx="3">
            <a:schemeClr val="lt1"/>
          </a:lnRef>
          <a:fillRef idx="1">
            <a:schemeClr val="dk1"/>
          </a:fillRef>
          <a:effectRef idx="1">
            <a:schemeClr val="dk1"/>
          </a:effectRef>
          <a:fontRef idx="minor">
            <a:schemeClr val="lt1"/>
          </a:fontRef>
        </p:style>
        <p:txBody>
          <a:bodyPr>
            <a:normAutofit fontScale="90000"/>
          </a:bodyPr>
          <a:lstStyle/>
          <a:p>
            <a:r>
              <a:rPr lang="en-PH" sz="5400" b="1" u="sng"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etropolis Thin" panose="00000500000000000000" pitchFamily="50" charset="0"/>
              </a:rPr>
              <a:t>SCOPE AND LIMITATION</a:t>
            </a:r>
          </a:p>
        </p:txBody>
      </p:sp>
      <p:sp>
        <p:nvSpPr>
          <p:cNvPr id="3" name="Rectangle 2">
            <a:extLst>
              <a:ext uri="{FF2B5EF4-FFF2-40B4-BE49-F238E27FC236}">
                <a16:creationId xmlns:a16="http://schemas.microsoft.com/office/drawing/2014/main" id="{DDC12003-E241-460C-85B7-1364B0AE209F}"/>
              </a:ext>
            </a:extLst>
          </p:cNvPr>
          <p:cNvSpPr/>
          <p:nvPr/>
        </p:nvSpPr>
        <p:spPr>
          <a:xfrm>
            <a:off x="6096000" y="2352682"/>
            <a:ext cx="5428961" cy="3907545"/>
          </a:xfrm>
          <a:prstGeom prst="rect">
            <a:avLst/>
          </a:prstGeom>
        </p:spPr>
        <p:txBody>
          <a:bodyPr wrap="square">
            <a:spAutoFit/>
          </a:bodyPr>
          <a:lstStyle/>
          <a:p>
            <a:pPr>
              <a:lnSpc>
                <a:spcPct val="150000"/>
              </a:lnSpc>
            </a:pPr>
            <a:r>
              <a:rPr lang="en-PH" sz="2400" dirty="0">
                <a:latin typeface="Metropolis Thin" panose="00000500000000000000" pitchFamily="50" charset="0"/>
              </a:rPr>
              <a:t>The system will be used by the students, faculty, guidance, principal, district office, division office, and regional office of public schools in order to track students’ and schools’ performance in the field of education.</a:t>
            </a:r>
          </a:p>
        </p:txBody>
      </p:sp>
    </p:spTree>
    <p:extLst>
      <p:ext uri="{BB962C8B-B14F-4D97-AF65-F5344CB8AC3E}">
        <p14:creationId xmlns:p14="http://schemas.microsoft.com/office/powerpoint/2010/main" val="2321957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3786304" y="258617"/>
            <a:ext cx="8202496" cy="1437893"/>
          </a:xfrm>
        </p:spPr>
        <p:txBody>
          <a:bodyPr>
            <a:normAutofit fontScale="90000"/>
          </a:bodyPr>
          <a:lstStyle/>
          <a:p>
            <a:pPr algn="r"/>
            <a:r>
              <a:rPr lang="en-PH" sz="5400" b="1" u="sng"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etropolis Thin" panose="00000500000000000000" pitchFamily="50" charset="0"/>
              </a:rPr>
              <a:t>PURPOSE OF PROJECT MANAGEMENT</a:t>
            </a:r>
          </a:p>
        </p:txBody>
      </p:sp>
      <p:sp>
        <p:nvSpPr>
          <p:cNvPr id="3" name="Rectangle: Rounded Corners 2">
            <a:extLst>
              <a:ext uri="{FF2B5EF4-FFF2-40B4-BE49-F238E27FC236}">
                <a16:creationId xmlns:a16="http://schemas.microsoft.com/office/drawing/2014/main" id="{D00E1CD5-1275-4059-84F2-EE8916C89484}"/>
              </a:ext>
            </a:extLst>
          </p:cNvPr>
          <p:cNvSpPr/>
          <p:nvPr/>
        </p:nvSpPr>
        <p:spPr>
          <a:xfrm>
            <a:off x="1237672" y="2193636"/>
            <a:ext cx="2853430" cy="4299528"/>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5" name="Picture 4" descr="A close up of a logo&#10;&#10;Description generated with very high confidence">
            <a:extLst>
              <a:ext uri="{FF2B5EF4-FFF2-40B4-BE49-F238E27FC236}">
                <a16:creationId xmlns:a16="http://schemas.microsoft.com/office/drawing/2014/main" id="{A3FD3B51-FF3D-431A-A681-7FBB1B460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402" y="3667904"/>
            <a:ext cx="2805703" cy="2638970"/>
          </a:xfrm>
          <a:prstGeom prst="rect">
            <a:avLst/>
          </a:prstGeom>
        </p:spPr>
      </p:pic>
      <p:sp>
        <p:nvSpPr>
          <p:cNvPr id="6" name="Rectangle: Rounded Corners 5">
            <a:extLst>
              <a:ext uri="{FF2B5EF4-FFF2-40B4-BE49-F238E27FC236}">
                <a16:creationId xmlns:a16="http://schemas.microsoft.com/office/drawing/2014/main" id="{1BF74357-A71B-4627-A457-EA17BA0CD657}"/>
              </a:ext>
            </a:extLst>
          </p:cNvPr>
          <p:cNvSpPr/>
          <p:nvPr/>
        </p:nvSpPr>
        <p:spPr>
          <a:xfrm>
            <a:off x="4604630" y="2193636"/>
            <a:ext cx="2853430" cy="4299528"/>
          </a:xfrm>
          <a:prstGeom prst="roundRect">
            <a:avLst/>
          </a:prstGeom>
          <a:solidFill>
            <a:schemeClr val="bg2">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7" name="Rectangle: Rounded Corners 6">
            <a:extLst>
              <a:ext uri="{FF2B5EF4-FFF2-40B4-BE49-F238E27FC236}">
                <a16:creationId xmlns:a16="http://schemas.microsoft.com/office/drawing/2014/main" id="{B56D5E89-D959-439F-BF45-371A8B89E5E0}"/>
              </a:ext>
            </a:extLst>
          </p:cNvPr>
          <p:cNvSpPr/>
          <p:nvPr/>
        </p:nvSpPr>
        <p:spPr>
          <a:xfrm>
            <a:off x="7971589" y="2193636"/>
            <a:ext cx="2853430" cy="4299528"/>
          </a:xfrm>
          <a:prstGeom prst="roundRect">
            <a:avLst/>
          </a:prstGeo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9" name="Picture 8" descr="A close up of a clock&#10;&#10;Description generated with high confidence">
            <a:extLst>
              <a:ext uri="{FF2B5EF4-FFF2-40B4-BE49-F238E27FC236}">
                <a16:creationId xmlns:a16="http://schemas.microsoft.com/office/drawing/2014/main" id="{FDE78D1B-F03C-46A1-8F69-CF93478F0A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780508" y="2455102"/>
            <a:ext cx="2574784" cy="2598113"/>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8A30A2AE-17AD-45F4-B1CC-F476D52CB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043" y="3791833"/>
            <a:ext cx="2692226" cy="2692226"/>
          </a:xfrm>
          <a:prstGeom prst="rect">
            <a:avLst/>
          </a:prstGeom>
        </p:spPr>
      </p:pic>
      <p:sp>
        <p:nvSpPr>
          <p:cNvPr id="12" name="TextBox 11">
            <a:extLst>
              <a:ext uri="{FF2B5EF4-FFF2-40B4-BE49-F238E27FC236}">
                <a16:creationId xmlns:a16="http://schemas.microsoft.com/office/drawing/2014/main" id="{E01EAA90-5145-415D-A83B-7D59E1A6ED48}"/>
              </a:ext>
            </a:extLst>
          </p:cNvPr>
          <p:cNvSpPr txBox="1"/>
          <p:nvPr/>
        </p:nvSpPr>
        <p:spPr>
          <a:xfrm>
            <a:off x="1387308" y="2515272"/>
            <a:ext cx="2568891" cy="830997"/>
          </a:xfrm>
          <a:prstGeom prst="rect">
            <a:avLst/>
          </a:prstGeom>
          <a:noFill/>
        </p:spPr>
        <p:txBody>
          <a:bodyPr wrap="square" rtlCol="0">
            <a:spAutoFit/>
          </a:bodyPr>
          <a:lstStyle/>
          <a:p>
            <a:pPr algn="ctr"/>
            <a:r>
              <a:rPr lang="en-PH" sz="2400" b="1" dirty="0">
                <a:latin typeface="Metropolis Thin" panose="00000500000000000000" pitchFamily="50" charset="0"/>
              </a:rPr>
              <a:t>STAY ON TARGET</a:t>
            </a:r>
          </a:p>
        </p:txBody>
      </p:sp>
      <p:sp>
        <p:nvSpPr>
          <p:cNvPr id="13" name="TextBox 12">
            <a:extLst>
              <a:ext uri="{FF2B5EF4-FFF2-40B4-BE49-F238E27FC236}">
                <a16:creationId xmlns:a16="http://schemas.microsoft.com/office/drawing/2014/main" id="{9302F472-B90F-4D1E-9D2B-A1C2201B6ED1}"/>
              </a:ext>
            </a:extLst>
          </p:cNvPr>
          <p:cNvSpPr txBox="1"/>
          <p:nvPr/>
        </p:nvSpPr>
        <p:spPr>
          <a:xfrm>
            <a:off x="8121227" y="2527489"/>
            <a:ext cx="2568891" cy="830997"/>
          </a:xfrm>
          <a:prstGeom prst="rect">
            <a:avLst/>
          </a:prstGeom>
          <a:noFill/>
        </p:spPr>
        <p:txBody>
          <a:bodyPr wrap="square" rtlCol="0">
            <a:spAutoFit/>
          </a:bodyPr>
          <a:lstStyle/>
          <a:p>
            <a:pPr algn="ctr"/>
            <a:r>
              <a:rPr lang="en-PH" sz="2400" b="1" dirty="0">
                <a:latin typeface="Metropolis Thin" panose="00000500000000000000" pitchFamily="50" charset="0"/>
              </a:rPr>
              <a:t>STAY ON BUDGET</a:t>
            </a:r>
          </a:p>
        </p:txBody>
      </p:sp>
      <p:sp>
        <p:nvSpPr>
          <p:cNvPr id="14" name="TextBox 13">
            <a:extLst>
              <a:ext uri="{FF2B5EF4-FFF2-40B4-BE49-F238E27FC236}">
                <a16:creationId xmlns:a16="http://schemas.microsoft.com/office/drawing/2014/main" id="{2664F68E-0DE0-4F1D-9E64-20D268D6D7F8}"/>
              </a:ext>
            </a:extLst>
          </p:cNvPr>
          <p:cNvSpPr txBox="1"/>
          <p:nvPr/>
        </p:nvSpPr>
        <p:spPr>
          <a:xfrm>
            <a:off x="4754266" y="5411529"/>
            <a:ext cx="2568891" cy="830997"/>
          </a:xfrm>
          <a:prstGeom prst="rect">
            <a:avLst/>
          </a:prstGeom>
          <a:noFill/>
        </p:spPr>
        <p:txBody>
          <a:bodyPr wrap="square" rtlCol="0">
            <a:spAutoFit/>
          </a:bodyPr>
          <a:lstStyle/>
          <a:p>
            <a:pPr algn="ctr"/>
            <a:r>
              <a:rPr lang="en-PH" sz="2400" b="1" dirty="0">
                <a:latin typeface="Metropolis Thin" panose="00000500000000000000" pitchFamily="50" charset="0"/>
              </a:rPr>
              <a:t>STAY ON </a:t>
            </a:r>
          </a:p>
          <a:p>
            <a:pPr algn="ctr"/>
            <a:r>
              <a:rPr lang="en-PH" sz="2400" b="1" dirty="0">
                <a:latin typeface="Metropolis Thin" panose="00000500000000000000" pitchFamily="50" charset="0"/>
              </a:rPr>
              <a:t>TIME</a:t>
            </a:r>
          </a:p>
        </p:txBody>
      </p:sp>
    </p:spTree>
    <p:extLst>
      <p:ext uri="{BB962C8B-B14F-4D97-AF65-F5344CB8AC3E}">
        <p14:creationId xmlns:p14="http://schemas.microsoft.com/office/powerpoint/2010/main" val="14016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341946" y="406400"/>
            <a:ext cx="10353762" cy="970450"/>
          </a:xfrm>
        </p:spPr>
        <p:txBody>
          <a:bodyPr>
            <a:normAutofit/>
          </a:bodyPr>
          <a:lstStyle/>
          <a:p>
            <a:pPr algn="l"/>
            <a:r>
              <a:rPr lang="en-PH" sz="5400" b="1" u="sng"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etropolis Thin" panose="00000500000000000000" pitchFamily="50" charset="0"/>
              </a:rPr>
              <a:t>DATA GATHERING</a:t>
            </a:r>
          </a:p>
        </p:txBody>
      </p:sp>
      <p:sp>
        <p:nvSpPr>
          <p:cNvPr id="3" name="Rectangle 2">
            <a:extLst>
              <a:ext uri="{FF2B5EF4-FFF2-40B4-BE49-F238E27FC236}">
                <a16:creationId xmlns:a16="http://schemas.microsoft.com/office/drawing/2014/main" id="{B68B8C60-5BCB-4CC9-BE72-CDEE3971FEED}"/>
              </a:ext>
            </a:extLst>
          </p:cNvPr>
          <p:cNvSpPr/>
          <p:nvPr/>
        </p:nvSpPr>
        <p:spPr>
          <a:xfrm>
            <a:off x="341946" y="1376850"/>
            <a:ext cx="7647709" cy="830997"/>
          </a:xfrm>
          <a:prstGeom prst="rect">
            <a:avLst/>
          </a:prstGeom>
        </p:spPr>
        <p:txBody>
          <a:bodyPr wrap="square">
            <a:spAutoFit/>
          </a:bodyPr>
          <a:lstStyle/>
          <a:p>
            <a:r>
              <a:rPr lang="en-PH" sz="2400" dirty="0">
                <a:effectLst>
                  <a:outerShdw blurRad="38100" dist="38100" dir="2700000" algn="tl">
                    <a:srgbClr val="000000">
                      <a:alpha val="43137"/>
                    </a:srgbClr>
                  </a:outerShdw>
                </a:effectLst>
                <a:latin typeface="Metropolis Thin" panose="00000500000000000000" pitchFamily="50" charset="0"/>
              </a:rPr>
              <a:t>There are two ways to get the data which is the exam results of students. These are the following: </a:t>
            </a:r>
          </a:p>
        </p:txBody>
      </p:sp>
      <p:pic>
        <p:nvPicPr>
          <p:cNvPr id="5" name="Picture 4" descr="A picture containing building&#10;&#10;Description generated with high confidence">
            <a:extLst>
              <a:ext uri="{FF2B5EF4-FFF2-40B4-BE49-F238E27FC236}">
                <a16:creationId xmlns:a16="http://schemas.microsoft.com/office/drawing/2014/main" id="{C9AACD4E-4FA5-4B1F-AE32-4D9703AD5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736" y="2207846"/>
            <a:ext cx="3833091" cy="3833091"/>
          </a:xfrm>
          <a:prstGeom prst="rect">
            <a:avLst/>
          </a:prstGeom>
        </p:spPr>
      </p:pic>
      <p:pic>
        <p:nvPicPr>
          <p:cNvPr id="7" name="Picture 6" descr="A close up of a piano&#10;&#10;Description generated with very high confidence">
            <a:extLst>
              <a:ext uri="{FF2B5EF4-FFF2-40B4-BE49-F238E27FC236}">
                <a16:creationId xmlns:a16="http://schemas.microsoft.com/office/drawing/2014/main" id="{79E509C7-D8DB-43D9-87D9-22C1DDFCD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3175" y="2283277"/>
            <a:ext cx="3601272" cy="3601272"/>
          </a:xfrm>
          <a:prstGeom prst="rect">
            <a:avLst/>
          </a:prstGeom>
        </p:spPr>
      </p:pic>
      <p:sp>
        <p:nvSpPr>
          <p:cNvPr id="8" name="Rectangle 7">
            <a:extLst>
              <a:ext uri="{FF2B5EF4-FFF2-40B4-BE49-F238E27FC236}">
                <a16:creationId xmlns:a16="http://schemas.microsoft.com/office/drawing/2014/main" id="{1735F53F-B680-4480-88C2-C5833A6AC772}"/>
              </a:ext>
            </a:extLst>
          </p:cNvPr>
          <p:cNvSpPr/>
          <p:nvPr/>
        </p:nvSpPr>
        <p:spPr>
          <a:xfrm>
            <a:off x="3283729" y="5348440"/>
            <a:ext cx="1279036" cy="461665"/>
          </a:xfrm>
          <a:prstGeom prst="rect">
            <a:avLst/>
          </a:prstGeom>
        </p:spPr>
        <p:txBody>
          <a:bodyPr wrap="square">
            <a:spAutoFit/>
          </a:bodyPr>
          <a:lstStyle/>
          <a:p>
            <a:r>
              <a:rPr lang="en-PH" sz="2400" dirty="0">
                <a:effectLst>
                  <a:outerShdw blurRad="38100" dist="38100" dir="2700000" algn="tl">
                    <a:srgbClr val="000000">
                      <a:alpha val="43137"/>
                    </a:srgbClr>
                  </a:outerShdw>
                </a:effectLst>
                <a:latin typeface="Metropolis Thin" panose="00000500000000000000" pitchFamily="50" charset="0"/>
              </a:rPr>
              <a:t>Moodle</a:t>
            </a:r>
          </a:p>
        </p:txBody>
      </p:sp>
      <p:sp>
        <p:nvSpPr>
          <p:cNvPr id="9" name="Rectangle 8">
            <a:extLst>
              <a:ext uri="{FF2B5EF4-FFF2-40B4-BE49-F238E27FC236}">
                <a16:creationId xmlns:a16="http://schemas.microsoft.com/office/drawing/2014/main" id="{FDFB0363-4E36-4A19-B62F-BBFE2355F6BE}"/>
              </a:ext>
            </a:extLst>
          </p:cNvPr>
          <p:cNvSpPr/>
          <p:nvPr/>
        </p:nvSpPr>
        <p:spPr>
          <a:xfrm>
            <a:off x="7449129" y="5422884"/>
            <a:ext cx="2096454" cy="461665"/>
          </a:xfrm>
          <a:prstGeom prst="rect">
            <a:avLst/>
          </a:prstGeom>
        </p:spPr>
        <p:txBody>
          <a:bodyPr wrap="square">
            <a:spAutoFit/>
          </a:bodyPr>
          <a:lstStyle/>
          <a:p>
            <a:r>
              <a:rPr lang="en-PH" sz="2400" dirty="0">
                <a:effectLst>
                  <a:outerShdw blurRad="38100" dist="38100" dir="2700000" algn="tl">
                    <a:srgbClr val="000000">
                      <a:alpha val="43137"/>
                    </a:srgbClr>
                  </a:outerShdw>
                </a:effectLst>
                <a:latin typeface="Metropolis Thin" panose="00000500000000000000" pitchFamily="50" charset="0"/>
              </a:rPr>
              <a:t>OMR Scanner</a:t>
            </a:r>
          </a:p>
        </p:txBody>
      </p:sp>
    </p:spTree>
    <p:extLst>
      <p:ext uri="{BB962C8B-B14F-4D97-AF65-F5344CB8AC3E}">
        <p14:creationId xmlns:p14="http://schemas.microsoft.com/office/powerpoint/2010/main" val="288280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65810" y="3429000"/>
            <a:ext cx="4302440" cy="3266209"/>
          </a:xfrm>
        </p:spPr>
        <p:txBody>
          <a:bodyPr>
            <a:normAutofit fontScale="90000"/>
          </a:bodyPr>
          <a:lstStyle/>
          <a:p>
            <a:pPr algn="l"/>
            <a:r>
              <a:rPr lang="en-PH" sz="5400" b="1" u="sng"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etropolis Thin" panose="00000500000000000000" pitchFamily="50" charset="0"/>
              </a:rPr>
              <a:t>GOALS &amp; OBJECTIVES OF THE SYSTEM</a:t>
            </a:r>
          </a:p>
        </p:txBody>
      </p:sp>
      <p:graphicFrame>
        <p:nvGraphicFramePr>
          <p:cNvPr id="3" name="Table 2">
            <a:extLst>
              <a:ext uri="{FF2B5EF4-FFF2-40B4-BE49-F238E27FC236}">
                <a16:creationId xmlns:a16="http://schemas.microsoft.com/office/drawing/2014/main" id="{CC21A88E-A08A-4543-9B19-68D81699A206}"/>
              </a:ext>
            </a:extLst>
          </p:cNvPr>
          <p:cNvGraphicFramePr>
            <a:graphicFrameLocks noGrp="1"/>
          </p:cNvGraphicFramePr>
          <p:nvPr>
            <p:extLst>
              <p:ext uri="{D42A27DB-BD31-4B8C-83A1-F6EECF244321}">
                <p14:modId xmlns:p14="http://schemas.microsoft.com/office/powerpoint/2010/main" val="1057298205"/>
              </p:ext>
            </p:extLst>
          </p:nvPr>
        </p:nvGraphicFramePr>
        <p:xfrm>
          <a:off x="4281055" y="89651"/>
          <a:ext cx="7845135" cy="6678698"/>
        </p:xfrm>
        <a:graphic>
          <a:graphicData uri="http://schemas.openxmlformats.org/drawingml/2006/table">
            <a:tbl>
              <a:tblPr firstRow="1" bandRow="1">
                <a:tableStyleId>{073A0DAA-6AF3-43AB-8588-CEC1D06C72B9}</a:tableStyleId>
              </a:tblPr>
              <a:tblGrid>
                <a:gridCol w="2092836">
                  <a:extLst>
                    <a:ext uri="{9D8B030D-6E8A-4147-A177-3AD203B41FA5}">
                      <a16:colId xmlns:a16="http://schemas.microsoft.com/office/drawing/2014/main" val="1576531367"/>
                    </a:ext>
                  </a:extLst>
                </a:gridCol>
                <a:gridCol w="3137254">
                  <a:extLst>
                    <a:ext uri="{9D8B030D-6E8A-4147-A177-3AD203B41FA5}">
                      <a16:colId xmlns:a16="http://schemas.microsoft.com/office/drawing/2014/main" val="67198916"/>
                    </a:ext>
                  </a:extLst>
                </a:gridCol>
                <a:gridCol w="2615045">
                  <a:extLst>
                    <a:ext uri="{9D8B030D-6E8A-4147-A177-3AD203B41FA5}">
                      <a16:colId xmlns:a16="http://schemas.microsoft.com/office/drawing/2014/main" val="4118706772"/>
                    </a:ext>
                  </a:extLst>
                </a:gridCol>
              </a:tblGrid>
              <a:tr h="491703">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GOALS</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DESCRIPTION</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OBJECTIVES</a:t>
                      </a:r>
                    </a:p>
                  </a:txBody>
                  <a:tcPr anchor="ctr"/>
                </a:tc>
                <a:extLst>
                  <a:ext uri="{0D108BD9-81ED-4DB2-BD59-A6C34878D82A}">
                    <a16:rowId xmlns:a16="http://schemas.microsoft.com/office/drawing/2014/main" val="677735867"/>
                  </a:ext>
                </a:extLst>
              </a:tr>
              <a:tr h="1849942">
                <a:tc>
                  <a:txBody>
                    <a:bodyPr/>
                    <a:lstStyle/>
                    <a:p>
                      <a:pPr algn="ctr"/>
                      <a:r>
                        <a:rPr lang="en-PH" sz="1500" b="1" dirty="0">
                          <a:effectLst/>
                          <a:latin typeface="Metropolis Thin" panose="00000500000000000000" pitchFamily="50" charset="0"/>
                        </a:rPr>
                        <a:t>Administer Moodle based Quarterly Exams</a:t>
                      </a:r>
                    </a:p>
                  </a:txBody>
                  <a:tcPr anchor="ctr"/>
                </a:tc>
                <a:tc>
                  <a:txBody>
                    <a:bodyPr/>
                    <a:lstStyle/>
                    <a:p>
                      <a:pPr marL="342900" indent="-342900" algn="l">
                        <a:buFont typeface="Arial" panose="020B0604020202020204" pitchFamily="34" charset="0"/>
                        <a:buChar char="•"/>
                      </a:pPr>
                      <a:r>
                        <a:rPr lang="en-PH" sz="1500" b="1" dirty="0">
                          <a:effectLst/>
                          <a:latin typeface="Metropolis Thin" panose="00000500000000000000" pitchFamily="50" charset="0"/>
                        </a:rPr>
                        <a:t>Provide a Moodle system to ease the administering of the exams</a:t>
                      </a:r>
                    </a:p>
                    <a:p>
                      <a:pPr marL="342900" indent="-342900" algn="l">
                        <a:buFont typeface="Arial" panose="020B0604020202020204" pitchFamily="34" charset="0"/>
                        <a:buChar char="•"/>
                      </a:pPr>
                      <a:r>
                        <a:rPr lang="en-PH" sz="1500" b="1" dirty="0">
                          <a:effectLst/>
                          <a:latin typeface="Metropolis Thin" panose="00000500000000000000" pitchFamily="50" charset="0"/>
                        </a:rPr>
                        <a:t>Provide functions to increase the quality of security of the exam data</a:t>
                      </a:r>
                    </a:p>
                  </a:txBody>
                  <a:tcPr anchor="ctr"/>
                </a:tc>
                <a:tc>
                  <a:txBody>
                    <a:bodyPr/>
                    <a:lstStyle/>
                    <a:p>
                      <a:pPr algn="ctr"/>
                      <a:r>
                        <a:rPr lang="en-PH" sz="1500" b="1" dirty="0">
                          <a:effectLst/>
                          <a:latin typeface="Metropolis Thin" panose="00000500000000000000" pitchFamily="50" charset="0"/>
                        </a:rPr>
                        <a:t>To centralize the Quarterly Exams in all regions in the Philippines by implementing a management system called Moodle.</a:t>
                      </a:r>
                    </a:p>
                  </a:txBody>
                  <a:tcPr anchor="ctr"/>
                </a:tc>
                <a:extLst>
                  <a:ext uri="{0D108BD9-81ED-4DB2-BD59-A6C34878D82A}">
                    <a16:rowId xmlns:a16="http://schemas.microsoft.com/office/drawing/2014/main" val="3211178338"/>
                  </a:ext>
                </a:extLst>
              </a:tr>
              <a:tr h="1630458">
                <a:tc>
                  <a:txBody>
                    <a:bodyPr/>
                    <a:lstStyle/>
                    <a:p>
                      <a:pPr algn="ctr"/>
                      <a:r>
                        <a:rPr lang="en-PH" sz="1500" b="1" dirty="0">
                          <a:effectLst/>
                          <a:latin typeface="Metropolis Thin" panose="00000500000000000000" pitchFamily="50" charset="0"/>
                        </a:rPr>
                        <a:t>Administer OMR based Quarterly Exams</a:t>
                      </a:r>
                    </a:p>
                  </a:txBody>
                  <a:tcPr anchor="ctr"/>
                </a:tc>
                <a:tc>
                  <a:txBody>
                    <a:bodyPr/>
                    <a:lstStyle/>
                    <a:p>
                      <a:pPr marL="342900" indent="-342900" algn="l">
                        <a:buFont typeface="Arial" panose="020B0604020202020204" pitchFamily="34" charset="0"/>
                        <a:buChar char="•"/>
                      </a:pPr>
                      <a:r>
                        <a:rPr lang="en-PH" sz="1500" b="1" dirty="0">
                          <a:effectLst/>
                          <a:latin typeface="Metropolis Thin" panose="00000500000000000000" pitchFamily="50" charset="0"/>
                        </a:rPr>
                        <a:t>To produce an accurate data of the exams with minimal error quotient.</a:t>
                      </a:r>
                    </a:p>
                    <a:p>
                      <a:pPr marL="342900" indent="-342900" algn="l">
                        <a:buFont typeface="Arial" panose="020B0604020202020204" pitchFamily="34" charset="0"/>
                        <a:buChar char="•"/>
                      </a:pPr>
                      <a:r>
                        <a:rPr lang="en-PH" sz="1500" b="1" dirty="0">
                          <a:effectLst/>
                          <a:latin typeface="Metropolis Thin" panose="00000500000000000000" pitchFamily="50" charset="0"/>
                        </a:rPr>
                        <a:t>To efficiently record the results of the exams.</a:t>
                      </a:r>
                    </a:p>
                    <a:p>
                      <a:pPr marL="342900" indent="-342900" algn="l">
                        <a:buFont typeface="Arial" panose="020B0604020202020204" pitchFamily="34" charset="0"/>
                        <a:buChar char="•"/>
                      </a:pPr>
                      <a:r>
                        <a:rPr lang="en-PH" sz="1500" b="1" dirty="0">
                          <a:effectLst/>
                          <a:latin typeface="Metropolis Thin" panose="00000500000000000000" pitchFamily="50" charset="0"/>
                        </a:rPr>
                        <a:t>Highly reliable with minimize cost </a:t>
                      </a:r>
                    </a:p>
                  </a:txBody>
                  <a:tcPr anchor="ctr"/>
                </a:tc>
                <a:tc>
                  <a:txBody>
                    <a:bodyPr/>
                    <a:lstStyle/>
                    <a:p>
                      <a:pPr algn="ctr"/>
                      <a:r>
                        <a:rPr lang="en-PH" sz="1500" b="1" dirty="0">
                          <a:effectLst/>
                          <a:latin typeface="Metropolis Thin" panose="00000500000000000000" pitchFamily="50" charset="0"/>
                        </a:rPr>
                        <a:t>To automate the process by providing speed, reliability, and ease of use against the manual import method.</a:t>
                      </a:r>
                    </a:p>
                  </a:txBody>
                  <a:tcPr anchor="ctr"/>
                </a:tc>
                <a:extLst>
                  <a:ext uri="{0D108BD9-81ED-4DB2-BD59-A6C34878D82A}">
                    <a16:rowId xmlns:a16="http://schemas.microsoft.com/office/drawing/2014/main" val="161563795"/>
                  </a:ext>
                </a:extLst>
              </a:tr>
              <a:tr h="972004">
                <a:tc>
                  <a:txBody>
                    <a:bodyPr/>
                    <a:lstStyle/>
                    <a:p>
                      <a:pPr algn="ctr"/>
                      <a:r>
                        <a:rPr lang="en-PH" sz="1500" b="1" dirty="0">
                          <a:effectLst/>
                          <a:latin typeface="Metropolis Thin" panose="00000500000000000000" pitchFamily="50" charset="0"/>
                        </a:rPr>
                        <a:t>Manage Data</a:t>
                      </a:r>
                    </a:p>
                  </a:txBody>
                  <a:tcPr anchor="ctr"/>
                </a:tc>
                <a:tc>
                  <a:txBody>
                    <a:bodyPr/>
                    <a:lstStyle/>
                    <a:p>
                      <a:pPr marL="342900" indent="-342900" algn="l">
                        <a:buFont typeface="Arial" panose="020B0604020202020204" pitchFamily="34" charset="0"/>
                        <a:buChar char="•"/>
                      </a:pPr>
                      <a:r>
                        <a:rPr lang="en-PH" sz="1500" b="1" dirty="0">
                          <a:effectLst/>
                          <a:latin typeface="Metropolis Thin" panose="00000500000000000000" pitchFamily="50" charset="0"/>
                        </a:rPr>
                        <a:t>Extraction of Results</a:t>
                      </a:r>
                    </a:p>
                    <a:p>
                      <a:pPr marL="342900" indent="-342900" algn="l">
                        <a:buFont typeface="Arial" panose="020B0604020202020204" pitchFamily="34" charset="0"/>
                        <a:buChar char="•"/>
                      </a:pPr>
                      <a:r>
                        <a:rPr lang="en-PH" sz="1500" b="1" dirty="0">
                          <a:effectLst/>
                          <a:latin typeface="Metropolis Thin" panose="00000500000000000000" pitchFamily="50" charset="0"/>
                        </a:rPr>
                        <a:t>Application of analytics to the Quarterly Examination Results</a:t>
                      </a:r>
                    </a:p>
                  </a:txBody>
                  <a:tcPr anchor="ctr"/>
                </a:tc>
                <a:tc>
                  <a:txBody>
                    <a:bodyPr/>
                    <a:lstStyle/>
                    <a:p>
                      <a:pPr algn="ctr"/>
                      <a:r>
                        <a:rPr lang="en-PH" sz="1500" b="1" dirty="0">
                          <a:effectLst/>
                          <a:latin typeface="Metropolis Thin" panose="00000500000000000000" pitchFamily="50" charset="0"/>
                        </a:rPr>
                        <a:t>To provide insights from the exam result to the extent of improving the performance of the specific users.</a:t>
                      </a:r>
                    </a:p>
                  </a:txBody>
                  <a:tcPr anchor="ctr"/>
                </a:tc>
                <a:extLst>
                  <a:ext uri="{0D108BD9-81ED-4DB2-BD59-A6C34878D82A}">
                    <a16:rowId xmlns:a16="http://schemas.microsoft.com/office/drawing/2014/main" val="1483110974"/>
                  </a:ext>
                </a:extLst>
              </a:tr>
              <a:tr h="1410973">
                <a:tc>
                  <a:txBody>
                    <a:bodyPr/>
                    <a:lstStyle/>
                    <a:p>
                      <a:pPr algn="ctr"/>
                      <a:r>
                        <a:rPr lang="en-PH" sz="1500" b="1" dirty="0">
                          <a:effectLst/>
                          <a:latin typeface="Metropolis Thin" panose="00000500000000000000" pitchFamily="50" charset="0"/>
                        </a:rPr>
                        <a:t>Centralize System</a:t>
                      </a:r>
                    </a:p>
                  </a:txBody>
                  <a:tcPr anchor="ctr"/>
                </a:tc>
                <a:tc>
                  <a:txBody>
                    <a:bodyPr/>
                    <a:lstStyle/>
                    <a:p>
                      <a:pPr marL="342900" indent="-342900" algn="l">
                        <a:buFont typeface="Arial" panose="020B0604020202020204" pitchFamily="34" charset="0"/>
                        <a:buChar char="•"/>
                      </a:pPr>
                      <a:r>
                        <a:rPr lang="en-PH" sz="1500" b="1" dirty="0">
                          <a:effectLst/>
                          <a:latin typeface="Metropolis Thin" panose="00000500000000000000" pitchFamily="50" charset="0"/>
                        </a:rPr>
                        <a:t>System integration between Ranking System and Moodle System</a:t>
                      </a:r>
                    </a:p>
                    <a:p>
                      <a:pPr marL="342900" indent="-342900" algn="l">
                        <a:buFont typeface="Arial" panose="020B0604020202020204" pitchFamily="34" charset="0"/>
                        <a:buChar char="•"/>
                      </a:pPr>
                      <a:r>
                        <a:rPr lang="en-PH" sz="1500" b="1" dirty="0">
                          <a:effectLst/>
                          <a:latin typeface="Metropolis Thin" panose="00000500000000000000" pitchFamily="50" charset="0"/>
                        </a:rPr>
                        <a:t>Provide user access level</a:t>
                      </a:r>
                    </a:p>
                  </a:txBody>
                  <a:tcPr anchor="ctr"/>
                </a:tc>
                <a:tc>
                  <a:txBody>
                    <a:bodyPr/>
                    <a:lstStyle/>
                    <a:p>
                      <a:pPr algn="ctr"/>
                      <a:r>
                        <a:rPr lang="en-PH" sz="1500" b="1" dirty="0">
                          <a:effectLst/>
                          <a:latin typeface="Metropolis Thin" panose="00000500000000000000" pitchFamily="50" charset="0"/>
                        </a:rPr>
                        <a:t>To optimally manage the users’ data depending on the user access restriction.</a:t>
                      </a:r>
                    </a:p>
                  </a:txBody>
                  <a:tcPr anchor="ctr"/>
                </a:tc>
                <a:extLst>
                  <a:ext uri="{0D108BD9-81ED-4DB2-BD59-A6C34878D82A}">
                    <a16:rowId xmlns:a16="http://schemas.microsoft.com/office/drawing/2014/main" val="4248908593"/>
                  </a:ext>
                </a:extLst>
              </a:tr>
            </a:tbl>
          </a:graphicData>
        </a:graphic>
      </p:graphicFrame>
    </p:spTree>
    <p:extLst>
      <p:ext uri="{BB962C8B-B14F-4D97-AF65-F5344CB8AC3E}">
        <p14:creationId xmlns:p14="http://schemas.microsoft.com/office/powerpoint/2010/main" val="13709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extLst/>
          </a:blip>
          <a:stretch/>
        </a:blipFill>
        <a:effectLst/>
      </p:bgPr>
    </p:bg>
    <p:spTree>
      <p:nvGrpSpPr>
        <p:cNvPr id="1" name=""/>
        <p:cNvGrpSpPr/>
        <p:nvPr/>
      </p:nvGrpSpPr>
      <p:grpSpPr>
        <a:xfrm>
          <a:off x="0" y="0"/>
          <a:ext cx="0" cy="0"/>
          <a:chOff x="0" y="0"/>
          <a:chExt cx="0" cy="0"/>
        </a:xfrm>
      </p:grpSpPr>
      <p:pic>
        <p:nvPicPr>
          <p:cNvPr id="8" name="Picture 7" descr="A person standing in front of a sunset&#10;&#10;Description generated with very high confidence">
            <a:extLst>
              <a:ext uri="{FF2B5EF4-FFF2-40B4-BE49-F238E27FC236}">
                <a16:creationId xmlns:a16="http://schemas.microsoft.com/office/drawing/2014/main" id="{922A1F38-8EFD-4BD1-B294-B29EA241FB3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2616" b="2238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95F432EF-12ED-4A4D-BAFD-EB7D5F0D0687}"/>
              </a:ext>
            </a:extLst>
          </p:cNvPr>
          <p:cNvSpPr/>
          <p:nvPr/>
        </p:nvSpPr>
        <p:spPr>
          <a:xfrm>
            <a:off x="976745" y="1808018"/>
            <a:ext cx="10328564" cy="2919846"/>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1375983" y="2185176"/>
            <a:ext cx="9440034" cy="1828801"/>
          </a:xfrm>
        </p:spPr>
        <p:txBody>
          <a:bodyPr vert="horz" lIns="91440" tIns="45720" rIns="91440" bIns="45720" rtlCol="0" anchor="b">
            <a:normAutofit/>
          </a:bodyPr>
          <a:lstStyle/>
          <a:p>
            <a:r>
              <a:rPr lang="en-US" sz="5400" b="1" u="sng"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etropolis Thin" panose="00000500000000000000" pitchFamily="50" charset="0"/>
              </a:rPr>
              <a:t>ASSUMPTIONS, CONSTRAINTS AND RISKS</a:t>
            </a:r>
          </a:p>
        </p:txBody>
      </p:sp>
    </p:spTree>
    <p:extLst>
      <p:ext uri="{BB962C8B-B14F-4D97-AF65-F5344CB8AC3E}">
        <p14:creationId xmlns:p14="http://schemas.microsoft.com/office/powerpoint/2010/main" val="11991520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653</TotalTime>
  <Words>1283</Words>
  <Application>Microsoft Office PowerPoint</Application>
  <PresentationFormat>Widescreen</PresentationFormat>
  <Paragraphs>314</Paragraphs>
  <Slides>27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Calisto MT</vt:lpstr>
      <vt:lpstr>Metropolis Thin</vt:lpstr>
      <vt:lpstr>Microsoft Himalaya</vt:lpstr>
      <vt:lpstr>Trebuchet MS</vt:lpstr>
      <vt:lpstr>Wingdings 2</vt:lpstr>
      <vt:lpstr>Slate</vt:lpstr>
      <vt:lpstr>PUBLIC SCHOOL RANKING SYSTEM</vt:lpstr>
      <vt:lpstr>PowerPoint Presentation</vt:lpstr>
      <vt:lpstr>INTRODUCTION</vt:lpstr>
      <vt:lpstr>WHAT IS IT ABOUT</vt:lpstr>
      <vt:lpstr>SCOPE AND LIMITATION</vt:lpstr>
      <vt:lpstr>PURPOSE OF PROJECT MANAGEMENT</vt:lpstr>
      <vt:lpstr>DATA GATHERING</vt:lpstr>
      <vt:lpstr>GOALS &amp; OBJECTIVES OF THE SYSTEM</vt:lpstr>
      <vt:lpstr>ASSUMPTIONS, CONSTRAINTS AND RISKS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SCHOOL RANKING SYSTEM</dc:title>
  <dc:creator>Rhea Ayungon</dc:creator>
  <cp:lastModifiedBy>Rhea Ayungon</cp:lastModifiedBy>
  <cp:revision>39</cp:revision>
  <dcterms:created xsi:type="dcterms:W3CDTF">2018-04-12T13:17:46Z</dcterms:created>
  <dcterms:modified xsi:type="dcterms:W3CDTF">2018-04-13T01:13:46Z</dcterms:modified>
</cp:coreProperties>
</file>